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35"/>
  </p:notesMasterIdLst>
  <p:sldIdLst>
    <p:sldId id="256" r:id="rId2"/>
    <p:sldId id="304" r:id="rId3"/>
    <p:sldId id="305" r:id="rId4"/>
    <p:sldId id="285" r:id="rId5"/>
    <p:sldId id="293" r:id="rId6"/>
    <p:sldId id="295" r:id="rId7"/>
    <p:sldId id="284" r:id="rId8"/>
    <p:sldId id="286" r:id="rId9"/>
    <p:sldId id="287" r:id="rId10"/>
    <p:sldId id="288" r:id="rId11"/>
    <p:sldId id="289" r:id="rId12"/>
    <p:sldId id="290" r:id="rId13"/>
    <p:sldId id="291" r:id="rId14"/>
    <p:sldId id="303" r:id="rId15"/>
    <p:sldId id="306" r:id="rId16"/>
    <p:sldId id="315" r:id="rId17"/>
    <p:sldId id="314" r:id="rId18"/>
    <p:sldId id="316" r:id="rId19"/>
    <p:sldId id="307" r:id="rId20"/>
    <p:sldId id="308" r:id="rId21"/>
    <p:sldId id="309" r:id="rId22"/>
    <p:sldId id="310" r:id="rId23"/>
    <p:sldId id="311" r:id="rId24"/>
    <p:sldId id="312" r:id="rId25"/>
    <p:sldId id="317" r:id="rId26"/>
    <p:sldId id="294" r:id="rId27"/>
    <p:sldId id="301" r:id="rId28"/>
    <p:sldId id="296" r:id="rId29"/>
    <p:sldId id="297" r:id="rId30"/>
    <p:sldId id="298" r:id="rId31"/>
    <p:sldId id="299" r:id="rId32"/>
    <p:sldId id="302" r:id="rId33"/>
    <p:sldId id="318" r:id="rId3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6FC6"/>
    <a:srgbClr val="000000"/>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6" d="100"/>
          <a:sy n="86" d="100"/>
        </p:scale>
        <p:origin x="72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2329203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383542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961309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13473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0033079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374656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830037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F8E3347-EFDA-483A-9E95-BDA4F3B6010F}" type="datetimeFigureOut">
              <a:rPr lang="en-US" smtClean="0"/>
              <a:t>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876870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F8E3347-EFDA-483A-9E95-BDA4F3B6010F}" type="datetimeFigureOut">
              <a:rPr lang="en-US" smtClean="0"/>
              <a:t>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25763081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09226"/>
            <a:ext cx="1971675" cy="431992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09226"/>
            <a:ext cx="5800725" cy="4319924"/>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F8E3347-EFDA-483A-9E95-BDA4F3B6010F}" type="datetimeFigureOut">
              <a:rPr lang="en-US" smtClean="0"/>
              <a:t>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2606756794"/>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F8E3347-EFDA-483A-9E95-BDA4F3B6010F}" type="datetimeFigureOut">
              <a:rPr lang="en-US" smtClean="0"/>
              <a:t>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313586385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F8E3347-EFDA-483A-9E95-BDA4F3B6010F}" type="datetimeFigureOut">
              <a:rPr lang="en-US" smtClean="0"/>
              <a:t>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83937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59" y="1384301"/>
            <a:ext cx="3703320" cy="30175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F8E3347-EFDA-483A-9E95-BDA4F3B6010F}" type="datetimeFigureOut">
              <a:rPr lang="en-US" smtClean="0"/>
              <a:t>9/2/2019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347128793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822960" y="1936751"/>
            <a:ext cx="3703320" cy="25336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63440" y="1936751"/>
            <a:ext cx="3703320" cy="25336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F8E3347-EFDA-483A-9E95-BDA4F3B6010F}" type="datetimeFigureOut">
              <a:rPr lang="en-US" smtClean="0"/>
              <a:t>9/2/2019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138979233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F8E3347-EFDA-483A-9E95-BDA4F3B6010F}" type="datetimeFigureOut">
              <a:rPr lang="en-US" smtClean="0"/>
              <a:t>9/2/2019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247824166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F8E3347-EFDA-483A-9E95-BDA4F3B6010F}" type="datetimeFigureOut">
              <a:rPr lang="en-US" smtClean="0"/>
              <a:t>9/2/2019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pPr marL="0" lvl="0" indent="0">
              <a:spcBef>
                <a:spcPts val="0"/>
              </a:spcBef>
              <a:spcAft>
                <a:spcPts val="0"/>
              </a:spcAft>
              <a:buNone/>
            </a:pPr>
            <a:fld id="{00000000-1234-1234-1234-123412341234}" type="slidenum">
              <a:rPr lang="es" smtClean="0"/>
              <a:t>‹Nº›</a:t>
            </a:fld>
            <a:endParaRPr lang="es"/>
          </a:p>
        </p:txBody>
      </p:sp>
    </p:spTree>
    <p:extLst>
      <p:ext uri="{BB962C8B-B14F-4D97-AF65-F5344CB8AC3E}">
        <p14:creationId xmlns:p14="http://schemas.microsoft.com/office/powerpoint/2010/main" val="148132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a:xfrm>
            <a:off x="349134" y="4844839"/>
            <a:ext cx="1963883" cy="273844"/>
          </a:xfrm>
        </p:spPr>
        <p:txBody>
          <a:bodyPr/>
          <a:lstStyle>
            <a:lvl1pPr algn="l">
              <a:defRPr/>
            </a:lvl1pPr>
          </a:lstStyle>
          <a:p>
            <a:fld id="{7F8E3347-EFDA-483A-9E95-BDA4F3B6010F}" type="datetimeFigureOut">
              <a:rPr lang="en-US" smtClean="0"/>
              <a:t>9/2/2019</a:t>
            </a:fld>
            <a:endParaRPr lang="en-US"/>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266952641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5234" cy="617220"/>
          </a:xfrm>
        </p:spPr>
        <p:txBody>
          <a:bodyPr lIns="91440" tIns="0" rIns="91440" bIns="0" anchor="b">
            <a:noAutofit/>
          </a:bodyPr>
          <a:lstStyle>
            <a:lvl1pPr>
              <a:defRPr sz="27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3686307"/>
          </a:xfrm>
          <a:solidFill>
            <a:schemeClr val="bg2">
              <a:lumMod val="90000"/>
            </a:schemeClr>
          </a:solidFill>
        </p:spPr>
        <p:txBody>
          <a:bodyPr lIns="457200" tIns="45720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dirty="0"/>
          </a:p>
        </p:txBody>
      </p:sp>
      <p:sp>
        <p:nvSpPr>
          <p:cNvPr id="4" name="Text Placeholder 3"/>
          <p:cNvSpPr>
            <a:spLocks noGrp="1"/>
          </p:cNvSpPr>
          <p:nvPr>
            <p:ph type="body" sz="half" idx="2"/>
          </p:nvPr>
        </p:nvSpPr>
        <p:spPr>
          <a:xfrm>
            <a:off x="822960" y="4430268"/>
            <a:ext cx="7584948" cy="44577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F8E3347-EFDA-483A-9E95-BDA4F3B6010F}" type="datetimeFigureOut">
              <a:rPr lang="en-US" smtClean="0"/>
              <a:t>9/2/2019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246979378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750737"/>
            <a:ext cx="9143989" cy="498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2961" y="4844839"/>
            <a:ext cx="1854203" cy="273844"/>
          </a:xfrm>
          <a:prstGeom prst="rect">
            <a:avLst/>
          </a:prstGeom>
        </p:spPr>
        <p:txBody>
          <a:bodyPr vert="horz" lIns="91440" tIns="45720" rIns="91440" bIns="45720" rtlCol="0" anchor="ctr"/>
          <a:lstStyle>
            <a:lvl1pPr algn="l">
              <a:defRPr sz="675">
                <a:solidFill>
                  <a:srgbClr val="FFFFFF"/>
                </a:solidFill>
              </a:defRPr>
            </a:lvl1pPr>
          </a:lstStyle>
          <a:p>
            <a:fld id="{7F8E3347-EFDA-483A-9E95-BDA4F3B6010F}" type="datetimeFigureOut">
              <a:rPr lang="en-US" smtClean="0"/>
              <a:t>9/2/2019</a:t>
            </a:fld>
            <a:endParaRPr lang="en-US"/>
          </a:p>
        </p:txBody>
      </p:sp>
      <p:sp>
        <p:nvSpPr>
          <p:cNvPr id="5" name="Footer Placeholder 4"/>
          <p:cNvSpPr>
            <a:spLocks noGrp="1"/>
          </p:cNvSpPr>
          <p:nvPr>
            <p:ph type="ftr" sz="quarter" idx="3"/>
          </p:nvPr>
        </p:nvSpPr>
        <p:spPr>
          <a:xfrm>
            <a:off x="2764639" y="4844839"/>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91440" tIns="45720" rIns="91440" bIns="45720" rtlCol="0" anchor="ctr"/>
          <a:lstStyle>
            <a:lvl1pPr algn="r">
              <a:defRPr sz="788">
                <a:solidFill>
                  <a:srgbClr val="FFFFFF"/>
                </a:solidFill>
              </a:defRPr>
            </a:lvl1p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916952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hyperlink" Target="https://developers.google.com/maps/documentation/android-sdk/intro" TargetMode="External"/><Relationship Id="rId5" Type="http://schemas.openxmlformats.org/officeDocument/2006/relationships/image" Target="../media/image3.png"/><Relationship Id="rId4" Type="http://schemas.openxmlformats.org/officeDocument/2006/relationships/image" Target="../media/image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a:t>Aplicaciones Móviles</a:t>
            </a:r>
            <a:endParaRPr/>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dirty="0" smtClean="0"/>
              <a:t>Domiciano RIncón</a:t>
            </a:r>
          </a:p>
          <a:p>
            <a:pPr marL="0" lvl="0" indent="0">
              <a:spcBef>
                <a:spcPts val="0"/>
              </a:spcBef>
              <a:spcAft>
                <a:spcPts val="0"/>
              </a:spcAft>
              <a:buNone/>
            </a:pPr>
            <a:endParaRPr lang="es" dirty="0"/>
          </a:p>
          <a:p>
            <a:pPr marL="0" lvl="0" indent="0">
              <a:spcBef>
                <a:spcPts val="0"/>
              </a:spcBef>
              <a:spcAft>
                <a:spcPts val="0"/>
              </a:spcAft>
              <a:buNone/>
            </a:pPr>
            <a:r>
              <a:rPr lang="es" dirty="0" smtClean="0"/>
              <a:t>Ingeniería Telemática</a:t>
            </a:r>
          </a:p>
          <a:p>
            <a:pPr marL="0" lvl="0" indent="0">
              <a:spcBef>
                <a:spcPts val="0"/>
              </a:spcBef>
              <a:spcAft>
                <a:spcPts val="0"/>
              </a:spcAft>
              <a:buNone/>
            </a:pPr>
            <a:r>
              <a:rPr lang="es" dirty="0" smtClean="0"/>
              <a:t>INGENIERÍA DE SISTEMAS</a:t>
            </a:r>
          </a:p>
          <a:p>
            <a:pPr marL="0" lvl="0" indent="0">
              <a:spcBef>
                <a:spcPts val="0"/>
              </a:spcBef>
              <a:spcAft>
                <a:spcPts val="0"/>
              </a:spcAft>
              <a:buNone/>
            </a:pPr>
            <a:r>
              <a:rPr lang="en-US" dirty="0" smtClean="0"/>
              <a:t>D</a:t>
            </a:r>
            <a:r>
              <a:rPr lang="es" dirty="0" smtClean="0"/>
              <a:t>iseño de medios interactivos</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73959"/>
            <a:ext cx="1944216" cy="608667"/>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OnTouchListener</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3" name="Rectangle 2"/>
          <p:cNvSpPr/>
          <p:nvPr/>
        </p:nvSpPr>
        <p:spPr>
          <a:xfrm>
            <a:off x="3131840" y="3534276"/>
            <a:ext cx="4572000" cy="523220"/>
          </a:xfrm>
          <a:prstGeom prst="rect">
            <a:avLst/>
          </a:prstGeom>
        </p:spPr>
        <p:txBody>
          <a:bodyPr>
            <a:spAutoFit/>
          </a:bodyPr>
          <a:lstStyle/>
          <a:p>
            <a:r>
              <a:rPr lang="es-ES" dirty="0">
                <a:latin typeface="Consolas" panose="020B0609020204030204" pitchFamily="49" charset="0"/>
              </a:rPr>
              <a:t>NOTA: Se retorna true para darle continuidad al gesto</a:t>
            </a:r>
          </a:p>
        </p:txBody>
      </p:sp>
      <p:sp>
        <p:nvSpPr>
          <p:cNvPr id="6" name="Rectangle 5"/>
          <p:cNvSpPr/>
          <p:nvPr/>
        </p:nvSpPr>
        <p:spPr>
          <a:xfrm>
            <a:off x="3596044" y="2427734"/>
            <a:ext cx="792088"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DOWN</a:t>
            </a:r>
            <a:endParaRPr lang="en-US" dirty="0"/>
          </a:p>
        </p:txBody>
      </p:sp>
      <p:sp>
        <p:nvSpPr>
          <p:cNvPr id="11" name="Rectangle 10"/>
          <p:cNvSpPr/>
          <p:nvPr/>
        </p:nvSpPr>
        <p:spPr>
          <a:xfrm>
            <a:off x="4912114" y="2427734"/>
            <a:ext cx="792088"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MOVE</a:t>
            </a:r>
            <a:endParaRPr lang="en-US" dirty="0"/>
          </a:p>
        </p:txBody>
      </p:sp>
      <p:sp>
        <p:nvSpPr>
          <p:cNvPr id="12" name="Rectangle 11"/>
          <p:cNvSpPr/>
          <p:nvPr/>
        </p:nvSpPr>
        <p:spPr>
          <a:xfrm>
            <a:off x="6228184" y="2427734"/>
            <a:ext cx="792088"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UP</a:t>
            </a:r>
            <a:endParaRPr lang="en-US" dirty="0"/>
          </a:p>
        </p:txBody>
      </p:sp>
      <p:cxnSp>
        <p:nvCxnSpPr>
          <p:cNvPr id="10" name="Straight Arrow Connector 9"/>
          <p:cNvCxnSpPr>
            <a:stCxn id="6" idx="3"/>
            <a:endCxn id="11" idx="1"/>
          </p:cNvCxnSpPr>
          <p:nvPr/>
        </p:nvCxnSpPr>
        <p:spPr>
          <a:xfrm>
            <a:off x="4388132" y="2751770"/>
            <a:ext cx="5239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5704202" y="2754279"/>
            <a:ext cx="5239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26 Rectángulo"/>
          <p:cNvSpPr/>
          <p:nvPr/>
        </p:nvSpPr>
        <p:spPr>
          <a:xfrm>
            <a:off x="1147149" y="1635646"/>
            <a:ext cx="1399685" cy="2497688"/>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n-US" sz="1100" dirty="0" smtClean="0">
              <a:solidFill>
                <a:schemeClr val="tx1"/>
              </a:solidFill>
            </a:endParaRPr>
          </a:p>
          <a:p>
            <a:endParaRPr lang="es-CO" dirty="0">
              <a:solidFill>
                <a:schemeClr val="tx1"/>
              </a:solidFill>
            </a:endParaRPr>
          </a:p>
          <a:p>
            <a:endParaRPr lang="es-CO" dirty="0">
              <a:solidFill>
                <a:schemeClr val="tx1"/>
              </a:solidFill>
            </a:endParaRPr>
          </a:p>
        </p:txBody>
      </p:sp>
      <p:sp>
        <p:nvSpPr>
          <p:cNvPr id="21" name="Rectangle 8"/>
          <p:cNvSpPr/>
          <p:nvPr/>
        </p:nvSpPr>
        <p:spPr>
          <a:xfrm>
            <a:off x="1147149" y="1902219"/>
            <a:ext cx="1399685" cy="19442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lecha en U 21"/>
          <p:cNvSpPr/>
          <p:nvPr/>
        </p:nvSpPr>
        <p:spPr>
          <a:xfrm>
            <a:off x="1815600" y="2377321"/>
            <a:ext cx="504056" cy="648072"/>
          </a:xfrm>
          <a:prstGeom prst="uturnArrow">
            <a:avLst>
              <a:gd name="adj1" fmla="val 25000"/>
              <a:gd name="adj2" fmla="val 25000"/>
              <a:gd name="adj3" fmla="val 25000"/>
              <a:gd name="adj4" fmla="val 43750"/>
              <a:gd name="adj5" fmla="val 83940"/>
            </a:avLst>
          </a:prstGeom>
          <a:solidFill>
            <a:srgbClr val="00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pic>
        <p:nvPicPr>
          <p:cNvPr id="23" name="Picture 2" descr="Resultado de imagen para hand icon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8451" y="2874327"/>
            <a:ext cx="487388" cy="487388"/>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6" descr="D:\Usuarios\1143848922\Downloads\kisspng-feature-phone-smartphone-mobile-phone-accessories-black-border-mobile-phone-5a71a4107c60b5.332387841517397008509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1351572"/>
            <a:ext cx="1875426" cy="306583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31177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dirty="0" smtClean="0"/>
              <a:t>Intents</a:t>
            </a:r>
            <a:endParaRPr dirty="0"/>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dirty="0" smtClean="0"/>
              <a:t>Android</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63685"/>
            <a:ext cx="1944216" cy="608667"/>
          </a:xfrm>
          <a:prstGeom prst="rect">
            <a:avLst/>
          </a:prstGeom>
        </p:spPr>
      </p:pic>
    </p:spTree>
    <p:extLst>
      <p:ext uri="{BB962C8B-B14F-4D97-AF65-F5344CB8AC3E}">
        <p14:creationId xmlns:p14="http://schemas.microsoft.com/office/powerpoint/2010/main" val="29719601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4"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6"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3" name="Straight Arrow Connector 12"/>
          <p:cNvCxnSpPr>
            <a:stCxn id="14" idx="3"/>
            <a:endCxn id="16" idx="1"/>
          </p:cNvCxnSpPr>
          <p:nvPr/>
        </p:nvCxnSpPr>
        <p:spPr>
          <a:xfrm>
            <a:off x="3955461" y="2173923"/>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2121746" y="3256163"/>
            <a:ext cx="4572000" cy="523220"/>
          </a:xfrm>
          <a:prstGeom prst="rect">
            <a:avLst/>
          </a:prstGeom>
        </p:spPr>
        <p:txBody>
          <a:bodyPr>
            <a:spAutoFit/>
          </a:bodyPr>
          <a:lstStyle/>
          <a:p>
            <a:r>
              <a:rPr lang="es-ES" dirty="0" smtClean="0">
                <a:latin typeface="+mj-lt"/>
              </a:rPr>
              <a:t>Se utiliza el </a:t>
            </a:r>
            <a:r>
              <a:rPr lang="es-ES" i="1" dirty="0" err="1" smtClean="0">
                <a:latin typeface="+mj-lt"/>
              </a:rPr>
              <a:t>Intent</a:t>
            </a:r>
            <a:r>
              <a:rPr lang="es-ES" i="1" dirty="0" smtClean="0">
                <a:latin typeface="+mj-lt"/>
              </a:rPr>
              <a:t> </a:t>
            </a:r>
            <a:r>
              <a:rPr lang="es-ES" dirty="0" smtClean="0">
                <a:latin typeface="+mj-lt"/>
              </a:rPr>
              <a:t>para navegar de una actividad a otra. Por ejemplo navegar de la actividad 1 a la 2</a:t>
            </a:r>
            <a:endParaRPr lang="es-ES" i="1" dirty="0">
              <a:latin typeface="+mj-lt"/>
            </a:endParaRPr>
          </a:p>
        </p:txBody>
      </p:sp>
    </p:spTree>
    <p:extLst>
      <p:ext uri="{BB962C8B-B14F-4D97-AF65-F5344CB8AC3E}">
        <p14:creationId xmlns:p14="http://schemas.microsoft.com/office/powerpoint/2010/main" val="309183448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259632" y="3051957"/>
            <a:ext cx="6768752" cy="954107"/>
          </a:xfrm>
          <a:prstGeom prst="rect">
            <a:avLst/>
          </a:prstGeom>
        </p:spPr>
        <p:txBody>
          <a:bodyPr wrap="square">
            <a:spAutoFit/>
          </a:bodyPr>
          <a:lstStyle/>
          <a:p>
            <a:r>
              <a:rPr lang="es-ES" dirty="0" smtClean="0">
                <a:latin typeface="+mj-lt"/>
              </a:rPr>
              <a:t>El código es muy simple. Por ejemplo, estando en la Activity1 se puede ir a la Activity2 </a:t>
            </a:r>
            <a:r>
              <a:rPr lang="es-ES" dirty="0" err="1" smtClean="0">
                <a:latin typeface="+mj-lt"/>
              </a:rPr>
              <a:t>asi</a:t>
            </a:r>
            <a:r>
              <a:rPr lang="es-ES" dirty="0" smtClean="0">
                <a:latin typeface="+mj-lt"/>
              </a:rPr>
              <a:t>:</a:t>
            </a:r>
          </a:p>
          <a:p>
            <a:endParaRPr lang="es-ES" dirty="0" smtClean="0">
              <a:latin typeface="+mj-lt"/>
            </a:endParaRPr>
          </a:p>
          <a:p>
            <a:r>
              <a:rPr lang="es-ES" dirty="0" err="1" smtClean="0">
                <a:latin typeface="Consolas" panose="020B0609020204030204" pitchFamily="49" charset="0"/>
              </a:rPr>
              <a:t>Intent</a:t>
            </a:r>
            <a:r>
              <a:rPr lang="es-ES" dirty="0" smtClean="0">
                <a:latin typeface="Consolas" panose="020B0609020204030204" pitchFamily="49" charset="0"/>
              </a:rPr>
              <a:t> i = new </a:t>
            </a:r>
            <a:r>
              <a:rPr lang="es-ES" dirty="0" err="1" smtClean="0">
                <a:latin typeface="Consolas" panose="020B0609020204030204" pitchFamily="49" charset="0"/>
              </a:rPr>
              <a:t>Intent</a:t>
            </a:r>
            <a:r>
              <a:rPr lang="es-ES" dirty="0" smtClean="0">
                <a:latin typeface="Consolas" panose="020B0609020204030204" pitchFamily="49" charset="0"/>
              </a:rPr>
              <a:t>(</a:t>
            </a:r>
            <a:r>
              <a:rPr lang="es-ES" dirty="0" err="1" smtClean="0">
                <a:latin typeface="Consolas" panose="020B0609020204030204" pitchFamily="49" charset="0"/>
              </a:rPr>
              <a:t>this</a:t>
            </a:r>
            <a:r>
              <a:rPr lang="es-ES" dirty="0" smtClean="0">
                <a:latin typeface="Consolas" panose="020B0609020204030204" pitchFamily="49" charset="0"/>
              </a:rPr>
              <a:t>, Activity2.class);</a:t>
            </a:r>
          </a:p>
          <a:p>
            <a:r>
              <a:rPr lang="es-ES" dirty="0" err="1" smtClean="0">
                <a:latin typeface="Consolas" panose="020B0609020204030204" pitchFamily="49" charset="0"/>
              </a:rPr>
              <a:t>startActivity</a:t>
            </a:r>
            <a:r>
              <a:rPr lang="es-ES" dirty="0" smtClean="0">
                <a:latin typeface="Consolas" panose="020B0609020204030204" pitchFamily="49" charset="0"/>
              </a:rPr>
              <a:t>(i);</a:t>
            </a:r>
            <a:endParaRPr lang="es-ES" dirty="0">
              <a:latin typeface="Consolas" panose="020B0609020204030204" pitchFamily="49" charset="0"/>
            </a:endParaRPr>
          </a:p>
        </p:txBody>
      </p:sp>
      <p:sp>
        <p:nvSpPr>
          <p:cNvPr id="8"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9"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0" name="Straight Arrow Connector 12"/>
          <p:cNvCxnSpPr/>
          <p:nvPr/>
        </p:nvCxnSpPr>
        <p:spPr>
          <a:xfrm>
            <a:off x="3955461" y="2173923"/>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84099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982315"/>
            <a:ext cx="6768752" cy="1384995"/>
          </a:xfrm>
          <a:prstGeom prst="rect">
            <a:avLst/>
          </a:prstGeom>
        </p:spPr>
        <p:txBody>
          <a:bodyPr wrap="square">
            <a:spAutoFit/>
          </a:bodyPr>
          <a:lstStyle/>
          <a:p>
            <a:r>
              <a:rPr lang="es-ES" dirty="0" smtClean="0">
                <a:latin typeface="+mj-lt"/>
              </a:rPr>
              <a:t>Se puede usar el </a:t>
            </a:r>
            <a:r>
              <a:rPr lang="es-ES" dirty="0" err="1" smtClean="0">
                <a:latin typeface="+mj-lt"/>
              </a:rPr>
              <a:t>intent</a:t>
            </a:r>
            <a:r>
              <a:rPr lang="es-ES" dirty="0" smtClean="0">
                <a:latin typeface="+mj-lt"/>
              </a:rPr>
              <a:t> para enviar variables de una actividad a la otra. Por ejemplo desde Acitivity1 puedo mandar un entero almacenado en </a:t>
            </a:r>
            <a:r>
              <a:rPr lang="es-ES" dirty="0" err="1" smtClean="0">
                <a:latin typeface="+mj-lt"/>
              </a:rPr>
              <a:t>miVariable</a:t>
            </a:r>
            <a:r>
              <a:rPr lang="es-ES" dirty="0" smtClean="0">
                <a:latin typeface="+mj-lt"/>
              </a:rPr>
              <a:t>:</a:t>
            </a:r>
          </a:p>
          <a:p>
            <a:endParaRPr lang="es-ES" dirty="0" smtClean="0">
              <a:latin typeface="+mj-lt"/>
            </a:endParaRPr>
          </a:p>
          <a:p>
            <a:r>
              <a:rPr lang="es-ES" dirty="0" err="1" smtClean="0">
                <a:latin typeface="Consolas" panose="020B0609020204030204" pitchFamily="49" charset="0"/>
              </a:rPr>
              <a:t>Intent</a:t>
            </a:r>
            <a:r>
              <a:rPr lang="es-ES" dirty="0" smtClean="0">
                <a:latin typeface="Consolas" panose="020B0609020204030204" pitchFamily="49" charset="0"/>
              </a:rPr>
              <a:t> i = new </a:t>
            </a:r>
            <a:r>
              <a:rPr lang="es-ES" dirty="0" err="1" smtClean="0">
                <a:latin typeface="Consolas" panose="020B0609020204030204" pitchFamily="49" charset="0"/>
              </a:rPr>
              <a:t>Intent</a:t>
            </a:r>
            <a:r>
              <a:rPr lang="es-ES" dirty="0" smtClean="0">
                <a:latin typeface="Consolas" panose="020B0609020204030204" pitchFamily="49" charset="0"/>
              </a:rPr>
              <a:t>(</a:t>
            </a:r>
            <a:r>
              <a:rPr lang="es-ES" dirty="0" err="1" smtClean="0">
                <a:latin typeface="Consolas" panose="020B0609020204030204" pitchFamily="49" charset="0"/>
              </a:rPr>
              <a:t>this</a:t>
            </a:r>
            <a:r>
              <a:rPr lang="es-ES" dirty="0" smtClean="0">
                <a:latin typeface="Consolas" panose="020B0609020204030204" pitchFamily="49" charset="0"/>
              </a:rPr>
              <a:t>, Activity2.class);</a:t>
            </a:r>
          </a:p>
          <a:p>
            <a:r>
              <a:rPr lang="es-ES" dirty="0" err="1" smtClean="0">
                <a:latin typeface="Consolas" panose="020B0609020204030204" pitchFamily="49" charset="0"/>
              </a:rPr>
              <a:t>i.putExtra</a:t>
            </a:r>
            <a:r>
              <a:rPr lang="es-ES" dirty="0" smtClean="0">
                <a:latin typeface="Consolas" panose="020B0609020204030204" pitchFamily="49" charset="0"/>
              </a:rPr>
              <a:t>("&lt;CLAVE&gt;", </a:t>
            </a:r>
            <a:r>
              <a:rPr lang="es-ES" dirty="0" err="1" smtClean="0">
                <a:latin typeface="Consolas" panose="020B0609020204030204" pitchFamily="49" charset="0"/>
              </a:rPr>
              <a:t>miVariable</a:t>
            </a:r>
            <a:r>
              <a:rPr lang="es-ES" dirty="0" smtClean="0">
                <a:latin typeface="Consolas" panose="020B0609020204030204" pitchFamily="49" charset="0"/>
              </a:rPr>
              <a:t>);</a:t>
            </a:r>
          </a:p>
          <a:p>
            <a:r>
              <a:rPr lang="es-ES" dirty="0" err="1" smtClean="0">
                <a:latin typeface="Consolas" panose="020B0609020204030204" pitchFamily="49" charset="0"/>
              </a:rPr>
              <a:t>startActivityForResult</a:t>
            </a:r>
            <a:r>
              <a:rPr lang="es-ES" dirty="0" smtClean="0">
                <a:latin typeface="Consolas" panose="020B0609020204030204" pitchFamily="49" charset="0"/>
              </a:rPr>
              <a:t>(i, </a:t>
            </a:r>
            <a:r>
              <a:rPr lang="es-ES" i="1" dirty="0" err="1" smtClean="0">
                <a:latin typeface="Consolas" panose="020B0609020204030204" pitchFamily="49" charset="0"/>
              </a:rPr>
              <a:t>requestCode</a:t>
            </a:r>
            <a:r>
              <a:rPr lang="es-ES" dirty="0" smtClean="0">
                <a:latin typeface="Consolas" panose="020B0609020204030204" pitchFamily="49" charset="0"/>
              </a:rPr>
              <a:t>);</a:t>
            </a:r>
            <a:endParaRPr lang="es-ES" dirty="0">
              <a:latin typeface="Consolas" panose="020B0609020204030204" pitchFamily="49" charset="0"/>
            </a:endParaRPr>
          </a:p>
        </p:txBody>
      </p:sp>
      <p:sp>
        <p:nvSpPr>
          <p:cNvPr id="12"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5"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7" name="Straight Arrow Connector 12"/>
          <p:cNvCxnSpPr/>
          <p:nvPr/>
        </p:nvCxnSpPr>
        <p:spPr>
          <a:xfrm>
            <a:off x="3955461" y="2173923"/>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ángulo 2"/>
          <p:cNvSpPr/>
          <p:nvPr/>
        </p:nvSpPr>
        <p:spPr>
          <a:xfrm>
            <a:off x="3919118" y="1902195"/>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spTree>
    <p:extLst>
      <p:ext uri="{BB962C8B-B14F-4D97-AF65-F5344CB8AC3E}">
        <p14:creationId xmlns:p14="http://schemas.microsoft.com/office/powerpoint/2010/main" val="18151281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815882"/>
          </a:xfrm>
          <a:prstGeom prst="rect">
            <a:avLst/>
          </a:prstGeom>
        </p:spPr>
        <p:txBody>
          <a:bodyPr wrap="square">
            <a:spAutoFit/>
          </a:bodyPr>
          <a:lstStyle/>
          <a:p>
            <a:r>
              <a:rPr lang="es-ES" dirty="0" smtClean="0">
                <a:latin typeface="+mj-lt"/>
              </a:rPr>
              <a:t>Y desde Activity2 se puede recibir esa variable, por ejemplo, en el </a:t>
            </a:r>
            <a:r>
              <a:rPr lang="es-ES" dirty="0" err="1" smtClean="0">
                <a:latin typeface="+mj-lt"/>
              </a:rPr>
              <a:t>onCreate</a:t>
            </a:r>
            <a:r>
              <a:rPr lang="es-ES" dirty="0" smtClean="0">
                <a:latin typeface="+mj-lt"/>
              </a:rPr>
              <a:t>().</a:t>
            </a:r>
          </a:p>
          <a:p>
            <a:r>
              <a:rPr lang="es-ES" dirty="0" smtClean="0">
                <a:latin typeface="+mj-lt"/>
              </a:rPr>
              <a:t> </a:t>
            </a:r>
          </a:p>
          <a:p>
            <a:r>
              <a:rPr lang="en-US" dirty="0">
                <a:latin typeface="Consolas" panose="020B0609020204030204" pitchFamily="49" charset="0"/>
              </a:rPr>
              <a:t>@Override</a:t>
            </a:r>
          </a:p>
          <a:p>
            <a:r>
              <a:rPr lang="en-US" dirty="0" smtClean="0">
                <a:latin typeface="Consolas" panose="020B0609020204030204" pitchFamily="49" charset="0"/>
              </a:rPr>
              <a:t>protected </a:t>
            </a:r>
            <a:r>
              <a:rPr lang="en-US" dirty="0">
                <a:latin typeface="Consolas" panose="020B0609020204030204" pitchFamily="49" charset="0"/>
              </a:rPr>
              <a:t>void </a:t>
            </a:r>
            <a:r>
              <a:rPr lang="en-US" dirty="0" err="1">
                <a:latin typeface="Consolas" panose="020B0609020204030204" pitchFamily="49" charset="0"/>
              </a:rPr>
              <a:t>onCreate</a:t>
            </a:r>
            <a:r>
              <a:rPr lang="en-US" dirty="0">
                <a:latin typeface="Consolas" panose="020B0609020204030204" pitchFamily="49" charset="0"/>
              </a:rPr>
              <a:t>(Bundle </a:t>
            </a:r>
            <a:r>
              <a:rPr lang="en-US" dirty="0" err="1">
                <a:latin typeface="Consolas" panose="020B0609020204030204" pitchFamily="49" charset="0"/>
              </a:rPr>
              <a:t>savedInstanceState</a:t>
            </a:r>
            <a:r>
              <a:rPr lang="en-US" dirty="0">
                <a:latin typeface="Consolas" panose="020B0609020204030204" pitchFamily="49" charset="0"/>
              </a:rPr>
              <a:t>) </a:t>
            </a:r>
            <a:r>
              <a:rPr lang="en-US" dirty="0" smtClean="0">
                <a:latin typeface="Consolas" panose="020B0609020204030204" pitchFamily="49" charset="0"/>
              </a:rPr>
              <a:t>{</a:t>
            </a:r>
          </a:p>
          <a:p>
            <a:r>
              <a:rPr lang="es-ES" dirty="0">
                <a:latin typeface="Consolas" panose="020B0609020204030204" pitchFamily="49" charset="0"/>
              </a:rPr>
              <a:t> </a:t>
            </a:r>
            <a:r>
              <a:rPr lang="es-ES" dirty="0" smtClean="0">
                <a:latin typeface="Consolas" panose="020B0609020204030204" pitchFamily="49" charset="0"/>
              </a:rPr>
              <a:t> …</a:t>
            </a:r>
          </a:p>
          <a:p>
            <a:r>
              <a:rPr lang="es-ES" dirty="0" smtClean="0">
                <a:latin typeface="Consolas" panose="020B0609020204030204" pitchFamily="49" charset="0"/>
              </a:rPr>
              <a:t>  </a:t>
            </a:r>
            <a:r>
              <a:rPr lang="es-ES" dirty="0" err="1" smtClean="0">
                <a:latin typeface="Consolas" panose="020B0609020204030204" pitchFamily="49" charset="0"/>
              </a:rPr>
              <a:t>int</a:t>
            </a:r>
            <a:r>
              <a:rPr lang="es-ES" dirty="0" smtClean="0">
                <a:latin typeface="Consolas" panose="020B0609020204030204" pitchFamily="49" charset="0"/>
              </a:rPr>
              <a:t> </a:t>
            </a:r>
            <a:r>
              <a:rPr lang="es-ES" dirty="0" err="1" smtClean="0">
                <a:latin typeface="Consolas" panose="020B0609020204030204" pitchFamily="49" charset="0"/>
              </a:rPr>
              <a:t>miVariable</a:t>
            </a:r>
            <a:r>
              <a:rPr lang="es-ES" dirty="0" smtClean="0">
                <a:latin typeface="Consolas" panose="020B0609020204030204" pitchFamily="49" charset="0"/>
              </a:rPr>
              <a:t> = </a:t>
            </a:r>
            <a:r>
              <a:rPr lang="es-ES" dirty="0" err="1">
                <a:latin typeface="Consolas" panose="020B0609020204030204" pitchFamily="49" charset="0"/>
              </a:rPr>
              <a:t>getIntent</a:t>
            </a:r>
            <a:r>
              <a:rPr lang="es-ES" dirty="0">
                <a:latin typeface="Consolas" panose="020B0609020204030204" pitchFamily="49" charset="0"/>
              </a:rPr>
              <a:t>().</a:t>
            </a:r>
            <a:r>
              <a:rPr lang="es-ES" dirty="0" err="1">
                <a:latin typeface="Consolas" panose="020B0609020204030204" pitchFamily="49" charset="0"/>
              </a:rPr>
              <a:t>getExtras</a:t>
            </a:r>
            <a:r>
              <a:rPr lang="es-ES" dirty="0">
                <a:latin typeface="Consolas" panose="020B0609020204030204" pitchFamily="49" charset="0"/>
              </a:rPr>
              <a:t>().</a:t>
            </a:r>
            <a:r>
              <a:rPr lang="es-ES" dirty="0" err="1">
                <a:latin typeface="Consolas" panose="020B0609020204030204" pitchFamily="49" charset="0"/>
              </a:rPr>
              <a:t>getInt</a:t>
            </a:r>
            <a:r>
              <a:rPr lang="es-ES" dirty="0">
                <a:latin typeface="Consolas" panose="020B0609020204030204" pitchFamily="49" charset="0"/>
              </a:rPr>
              <a:t>("</a:t>
            </a:r>
            <a:r>
              <a:rPr lang="es-ES" dirty="0" err="1">
                <a:latin typeface="Consolas" panose="020B0609020204030204" pitchFamily="49" charset="0"/>
              </a:rPr>
              <a:t>actualColor</a:t>
            </a:r>
            <a:r>
              <a:rPr lang="es-ES" dirty="0" smtClean="0">
                <a:latin typeface="Consolas" panose="020B0609020204030204" pitchFamily="49" charset="0"/>
              </a:rPr>
              <a:t>");</a:t>
            </a:r>
          </a:p>
          <a:p>
            <a:r>
              <a:rPr lang="es-ES" dirty="0">
                <a:latin typeface="Consolas" panose="020B0609020204030204" pitchFamily="49" charset="0"/>
              </a:rPr>
              <a:t> </a:t>
            </a:r>
            <a:r>
              <a:rPr lang="es-ES" dirty="0" smtClean="0">
                <a:latin typeface="Consolas" panose="020B0609020204030204" pitchFamily="49" charset="0"/>
              </a:rPr>
              <a:t> …</a:t>
            </a:r>
          </a:p>
          <a:p>
            <a:r>
              <a:rPr lang="es-ES" dirty="0">
                <a:latin typeface="Consolas" panose="020B0609020204030204" pitchFamily="49" charset="0"/>
              </a:rPr>
              <a:t>}</a:t>
            </a: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2173923"/>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902195"/>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spTree>
    <p:extLst>
      <p:ext uri="{BB962C8B-B14F-4D97-AF65-F5344CB8AC3E}">
        <p14:creationId xmlns:p14="http://schemas.microsoft.com/office/powerpoint/2010/main" val="27079002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dirty="0" smtClean="0"/>
              <a:t>Intents + callbacks</a:t>
            </a:r>
            <a:endParaRPr dirty="0"/>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dirty="0" smtClean="0"/>
              <a:t>Android</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63685"/>
            <a:ext cx="1944216" cy="608667"/>
          </a:xfrm>
          <a:prstGeom prst="rect">
            <a:avLst/>
          </a:prstGeom>
        </p:spPr>
      </p:pic>
    </p:spTree>
    <p:extLst>
      <p:ext uri="{BB962C8B-B14F-4D97-AF65-F5344CB8AC3E}">
        <p14:creationId xmlns:p14="http://schemas.microsoft.com/office/powerpoint/2010/main" val="40213851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169551"/>
          </a:xfrm>
          <a:prstGeom prst="rect">
            <a:avLst/>
          </a:prstGeom>
        </p:spPr>
        <p:txBody>
          <a:bodyPr wrap="square">
            <a:spAutoFit/>
          </a:bodyPr>
          <a:lstStyle/>
          <a:p>
            <a:r>
              <a:rPr lang="es-ES" dirty="0" smtClean="0">
                <a:latin typeface="+mj-lt"/>
              </a:rPr>
              <a:t>La Activity1 puede requerir datos a cualquier actividad que llame. Si llama a la Activity2 puede pedirle datos cuando esta última finalice su ejecución.</a:t>
            </a:r>
          </a:p>
          <a:p>
            <a:endParaRPr lang="es-ES" dirty="0"/>
          </a:p>
          <a:p>
            <a:r>
              <a:rPr lang="es-ES" dirty="0" err="1">
                <a:latin typeface="Consolas" panose="020B0609020204030204" pitchFamily="49" charset="0"/>
              </a:rPr>
              <a:t>Intent</a:t>
            </a:r>
            <a:r>
              <a:rPr lang="es-ES" dirty="0">
                <a:latin typeface="Consolas" panose="020B0609020204030204" pitchFamily="49" charset="0"/>
              </a:rPr>
              <a:t> i = new </a:t>
            </a:r>
            <a:r>
              <a:rPr lang="es-ES" dirty="0" err="1">
                <a:latin typeface="Consolas" panose="020B0609020204030204" pitchFamily="49" charset="0"/>
              </a:rPr>
              <a:t>Intent</a:t>
            </a:r>
            <a:r>
              <a:rPr lang="es-ES" dirty="0">
                <a:latin typeface="Consolas" panose="020B0609020204030204" pitchFamily="49" charset="0"/>
              </a:rPr>
              <a:t>(</a:t>
            </a:r>
            <a:r>
              <a:rPr lang="es-ES" dirty="0" err="1">
                <a:latin typeface="Consolas" panose="020B0609020204030204" pitchFamily="49" charset="0"/>
              </a:rPr>
              <a:t>this</a:t>
            </a:r>
            <a:r>
              <a:rPr lang="es-ES" dirty="0">
                <a:latin typeface="Consolas" panose="020B0609020204030204" pitchFamily="49" charset="0"/>
              </a:rPr>
              <a:t>, Activity2.class);</a:t>
            </a:r>
          </a:p>
          <a:p>
            <a:r>
              <a:rPr lang="es-ES" dirty="0" err="1" smtClean="0">
                <a:latin typeface="Consolas" panose="020B0609020204030204" pitchFamily="49" charset="0"/>
              </a:rPr>
              <a:t>startActivityForResult</a:t>
            </a:r>
            <a:r>
              <a:rPr lang="es-ES" dirty="0" smtClean="0">
                <a:latin typeface="Consolas" panose="020B0609020204030204" pitchFamily="49" charset="0"/>
              </a:rPr>
              <a:t>(i, REQUEST_CODE);</a:t>
            </a:r>
            <a:endParaRPr lang="es-ES" dirty="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Tree>
    <p:extLst>
      <p:ext uri="{BB962C8B-B14F-4D97-AF65-F5344CB8AC3E}">
        <p14:creationId xmlns:p14="http://schemas.microsoft.com/office/powerpoint/2010/main" val="30776902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169551"/>
          </a:xfrm>
          <a:prstGeom prst="rect">
            <a:avLst/>
          </a:prstGeom>
        </p:spPr>
        <p:txBody>
          <a:bodyPr wrap="square">
            <a:spAutoFit/>
          </a:bodyPr>
          <a:lstStyle/>
          <a:p>
            <a:r>
              <a:rPr lang="es-ES" dirty="0" smtClean="0">
                <a:latin typeface="+mj-lt"/>
              </a:rPr>
              <a:t>La Activity1 puede requerir datos a cualquier actividad que llame. Si llama a la Activity2 puede pedirle datos cuando esta última finalice su ejecución.</a:t>
            </a:r>
          </a:p>
          <a:p>
            <a:endParaRPr lang="es-ES" dirty="0"/>
          </a:p>
          <a:p>
            <a:r>
              <a:rPr lang="es-ES" dirty="0" err="1">
                <a:latin typeface="Consolas" panose="020B0609020204030204" pitchFamily="49" charset="0"/>
              </a:rPr>
              <a:t>Intent</a:t>
            </a:r>
            <a:r>
              <a:rPr lang="es-ES" dirty="0">
                <a:latin typeface="Consolas" panose="020B0609020204030204" pitchFamily="49" charset="0"/>
              </a:rPr>
              <a:t> i = new </a:t>
            </a:r>
            <a:r>
              <a:rPr lang="es-ES" dirty="0" err="1">
                <a:latin typeface="Consolas" panose="020B0609020204030204" pitchFamily="49" charset="0"/>
              </a:rPr>
              <a:t>Intent</a:t>
            </a:r>
            <a:r>
              <a:rPr lang="es-ES" dirty="0">
                <a:latin typeface="Consolas" panose="020B0609020204030204" pitchFamily="49" charset="0"/>
              </a:rPr>
              <a:t>(</a:t>
            </a:r>
            <a:r>
              <a:rPr lang="es-ES" dirty="0" err="1">
                <a:latin typeface="Consolas" panose="020B0609020204030204" pitchFamily="49" charset="0"/>
              </a:rPr>
              <a:t>this</a:t>
            </a:r>
            <a:r>
              <a:rPr lang="es-ES" dirty="0">
                <a:latin typeface="Consolas" panose="020B0609020204030204" pitchFamily="49" charset="0"/>
              </a:rPr>
              <a:t>, Activity2.class);</a:t>
            </a:r>
          </a:p>
          <a:p>
            <a:r>
              <a:rPr lang="es-ES" dirty="0" err="1" smtClean="0">
                <a:latin typeface="Consolas" panose="020B0609020204030204" pitchFamily="49" charset="0"/>
              </a:rPr>
              <a:t>startActivityForResult</a:t>
            </a:r>
            <a:r>
              <a:rPr lang="es-ES" dirty="0" smtClean="0">
                <a:latin typeface="Consolas" panose="020B0609020204030204" pitchFamily="49" charset="0"/>
              </a:rPr>
              <a:t>(i, REQUEST_CODE);</a:t>
            </a:r>
            <a:endParaRPr lang="es-ES" dirty="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14" name="Rectángulo 13"/>
          <p:cNvSpPr/>
          <p:nvPr/>
        </p:nvSpPr>
        <p:spPr>
          <a:xfrm>
            <a:off x="6259717" y="3522155"/>
            <a:ext cx="2448272" cy="738664"/>
          </a:xfrm>
          <a:prstGeom prst="rect">
            <a:avLst/>
          </a:prstGeom>
          <a:ln>
            <a:solidFill>
              <a:schemeClr val="tx1"/>
            </a:solidFill>
          </a:ln>
        </p:spPr>
        <p:txBody>
          <a:bodyPr wrap="square">
            <a:spAutoFit/>
          </a:bodyPr>
          <a:lstStyle/>
          <a:p>
            <a:r>
              <a:rPr lang="es-ES" dirty="0" smtClean="0"/>
              <a:t>El REQUEST_CODE es un entero que define el desarrollador.</a:t>
            </a:r>
            <a:endParaRPr lang="es-CO" dirty="0"/>
          </a:p>
        </p:txBody>
      </p:sp>
      <p:cxnSp>
        <p:nvCxnSpPr>
          <p:cNvPr id="15" name="Conector recto de flecha 14"/>
          <p:cNvCxnSpPr/>
          <p:nvPr/>
        </p:nvCxnSpPr>
        <p:spPr>
          <a:xfrm>
            <a:off x="5209301" y="3891487"/>
            <a:ext cx="10504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71817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600438"/>
          </a:xfrm>
          <a:prstGeom prst="rect">
            <a:avLst/>
          </a:prstGeom>
        </p:spPr>
        <p:txBody>
          <a:bodyPr wrap="square">
            <a:spAutoFit/>
          </a:bodyPr>
          <a:lstStyle/>
          <a:p>
            <a:r>
              <a:rPr lang="es-ES" dirty="0" smtClean="0">
                <a:latin typeface="+mj-lt"/>
              </a:rPr>
              <a:t>La Activity2 puede responder mediante un </a:t>
            </a:r>
            <a:r>
              <a:rPr lang="es-ES" dirty="0" err="1" smtClean="0">
                <a:latin typeface="+mj-lt"/>
              </a:rPr>
              <a:t>callback</a:t>
            </a:r>
            <a:r>
              <a:rPr lang="es-ES" dirty="0" smtClean="0">
                <a:latin typeface="+mj-lt"/>
              </a:rPr>
              <a:t> a la Acvitity1 en un evento como el toque de un botón:</a:t>
            </a:r>
          </a:p>
          <a:p>
            <a:endParaRPr lang="es-ES" dirty="0" smtClean="0">
              <a:latin typeface="+mj-lt"/>
            </a:endParaRPr>
          </a:p>
          <a:p>
            <a:r>
              <a:rPr lang="en-US" dirty="0">
                <a:latin typeface="Consolas" panose="020B0609020204030204" pitchFamily="49" charset="0"/>
              </a:rPr>
              <a:t>Intent </a:t>
            </a:r>
            <a:r>
              <a:rPr lang="en-US" dirty="0" err="1">
                <a:latin typeface="Consolas" panose="020B0609020204030204" pitchFamily="49" charset="0"/>
              </a:rPr>
              <a:t>i</a:t>
            </a:r>
            <a:r>
              <a:rPr lang="en-US" dirty="0">
                <a:latin typeface="Consolas" panose="020B0609020204030204" pitchFamily="49" charset="0"/>
              </a:rPr>
              <a:t> = new Intent();</a:t>
            </a:r>
          </a:p>
          <a:p>
            <a:r>
              <a:rPr lang="en-US" dirty="0" err="1" smtClean="0">
                <a:latin typeface="Consolas" panose="020B0609020204030204" pitchFamily="49" charset="0"/>
              </a:rPr>
              <a:t>i.putExtra</a:t>
            </a:r>
            <a:r>
              <a:rPr lang="en-US" dirty="0" smtClean="0">
                <a:latin typeface="Consolas" panose="020B0609020204030204" pitchFamily="49" charset="0"/>
              </a:rPr>
              <a:t>("</a:t>
            </a:r>
            <a:r>
              <a:rPr lang="en-US" dirty="0" err="1" smtClean="0">
                <a:latin typeface="Consolas" panose="020B0609020204030204" pitchFamily="49" charset="0"/>
              </a:rPr>
              <a:t>respuesta</a:t>
            </a:r>
            <a:r>
              <a:rPr lang="en-US" dirty="0" smtClean="0">
                <a:latin typeface="Consolas" panose="020B0609020204030204" pitchFamily="49" charset="0"/>
              </a:rPr>
              <a:t>", </a:t>
            </a:r>
            <a:r>
              <a:rPr lang="es-ES" dirty="0" err="1" smtClean="0">
                <a:latin typeface="Consolas" panose="020B0609020204030204" pitchFamily="49" charset="0"/>
              </a:rPr>
              <a:t>callbackData</a:t>
            </a:r>
            <a:r>
              <a:rPr lang="en-US" dirty="0" smtClean="0">
                <a:latin typeface="Consolas" panose="020B0609020204030204" pitchFamily="49" charset="0"/>
              </a:rPr>
              <a:t>);</a:t>
            </a:r>
            <a:endParaRPr lang="en-US" dirty="0">
              <a:latin typeface="Consolas" panose="020B0609020204030204" pitchFamily="49" charset="0"/>
            </a:endParaRPr>
          </a:p>
          <a:p>
            <a:r>
              <a:rPr lang="en-US" dirty="0" err="1" smtClean="0">
                <a:latin typeface="Consolas" panose="020B0609020204030204" pitchFamily="49" charset="0"/>
              </a:rPr>
              <a:t>setResult</a:t>
            </a:r>
            <a:r>
              <a:rPr lang="en-US" dirty="0" smtClean="0">
                <a:latin typeface="Consolas" panose="020B0609020204030204" pitchFamily="49" charset="0"/>
              </a:rPr>
              <a:t>(RESULT_OK</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a:t>
            </a:r>
          </a:p>
          <a:p>
            <a:r>
              <a:rPr lang="en-US" dirty="0" smtClean="0">
                <a:latin typeface="Consolas" panose="020B0609020204030204" pitchFamily="49" charset="0"/>
              </a:rPr>
              <a:t>finish</a:t>
            </a:r>
            <a:r>
              <a:rPr lang="en-US" dirty="0">
                <a:latin typeface="Consolas" panose="020B0609020204030204" pitchFamily="49" charset="0"/>
              </a:rPr>
              <a:t>();</a:t>
            </a:r>
            <a:endParaRPr lang="es-ES" dirty="0" smtClean="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Tree>
    <p:extLst>
      <p:ext uri="{BB962C8B-B14F-4D97-AF65-F5344CB8AC3E}">
        <p14:creationId xmlns:p14="http://schemas.microsoft.com/office/powerpoint/2010/main" val="40580855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dirty="0" smtClean="0"/>
              <a:t>Referenciar Views</a:t>
            </a:r>
            <a:endParaRPr dirty="0"/>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dirty="0" smtClean="0"/>
              <a:t>Android</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63685"/>
            <a:ext cx="1944216" cy="608667"/>
          </a:xfrm>
          <a:prstGeom prst="rect">
            <a:avLst/>
          </a:prstGeom>
        </p:spPr>
      </p:pic>
    </p:spTree>
    <p:extLst>
      <p:ext uri="{BB962C8B-B14F-4D97-AF65-F5344CB8AC3E}">
        <p14:creationId xmlns:p14="http://schemas.microsoft.com/office/powerpoint/2010/main" val="183632119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600438"/>
          </a:xfrm>
          <a:prstGeom prst="rect">
            <a:avLst/>
          </a:prstGeom>
        </p:spPr>
        <p:txBody>
          <a:bodyPr wrap="square">
            <a:spAutoFit/>
          </a:bodyPr>
          <a:lstStyle/>
          <a:p>
            <a:r>
              <a:rPr lang="es-ES" dirty="0" smtClean="0">
                <a:latin typeface="+mj-lt"/>
              </a:rPr>
              <a:t>La Activity2 puede responder mediante un </a:t>
            </a:r>
            <a:r>
              <a:rPr lang="es-ES" dirty="0" err="1" smtClean="0">
                <a:latin typeface="+mj-lt"/>
              </a:rPr>
              <a:t>callback</a:t>
            </a:r>
            <a:r>
              <a:rPr lang="es-ES" dirty="0" smtClean="0">
                <a:latin typeface="+mj-lt"/>
              </a:rPr>
              <a:t> a la Acvitity1 en un evento como el toque de un botón:</a:t>
            </a:r>
          </a:p>
          <a:p>
            <a:endParaRPr lang="es-ES" dirty="0" smtClean="0">
              <a:latin typeface="+mj-lt"/>
            </a:endParaRPr>
          </a:p>
          <a:p>
            <a:r>
              <a:rPr lang="en-US" dirty="0">
                <a:latin typeface="Consolas" panose="020B0609020204030204" pitchFamily="49" charset="0"/>
              </a:rPr>
              <a:t>Intent </a:t>
            </a:r>
            <a:r>
              <a:rPr lang="en-US" dirty="0" err="1">
                <a:latin typeface="Consolas" panose="020B0609020204030204" pitchFamily="49" charset="0"/>
              </a:rPr>
              <a:t>i</a:t>
            </a:r>
            <a:r>
              <a:rPr lang="en-US" dirty="0">
                <a:latin typeface="Consolas" panose="020B0609020204030204" pitchFamily="49" charset="0"/>
              </a:rPr>
              <a:t> = new Intent();</a:t>
            </a:r>
          </a:p>
          <a:p>
            <a:r>
              <a:rPr lang="en-US" dirty="0" err="1" smtClean="0">
                <a:latin typeface="Consolas" panose="020B0609020204030204" pitchFamily="49" charset="0"/>
              </a:rPr>
              <a:t>i.putExtra</a:t>
            </a:r>
            <a:r>
              <a:rPr lang="en-US" dirty="0" smtClean="0">
                <a:latin typeface="Consolas" panose="020B0609020204030204" pitchFamily="49" charset="0"/>
              </a:rPr>
              <a:t>("</a:t>
            </a:r>
            <a:r>
              <a:rPr lang="en-US" dirty="0" err="1" smtClean="0">
                <a:latin typeface="Consolas" panose="020B0609020204030204" pitchFamily="49" charset="0"/>
              </a:rPr>
              <a:t>respuesta</a:t>
            </a:r>
            <a:r>
              <a:rPr lang="en-US" dirty="0" smtClean="0">
                <a:latin typeface="Consolas" panose="020B0609020204030204" pitchFamily="49" charset="0"/>
              </a:rPr>
              <a:t>", </a:t>
            </a:r>
            <a:r>
              <a:rPr lang="es-ES" dirty="0" err="1" smtClean="0">
                <a:latin typeface="Consolas" panose="020B0609020204030204" pitchFamily="49" charset="0"/>
              </a:rPr>
              <a:t>callbackData</a:t>
            </a:r>
            <a:r>
              <a:rPr lang="en-US" dirty="0" smtClean="0">
                <a:latin typeface="Consolas" panose="020B0609020204030204" pitchFamily="49" charset="0"/>
              </a:rPr>
              <a:t>);</a:t>
            </a:r>
            <a:endParaRPr lang="en-US" dirty="0">
              <a:latin typeface="Consolas" panose="020B0609020204030204" pitchFamily="49" charset="0"/>
            </a:endParaRPr>
          </a:p>
          <a:p>
            <a:r>
              <a:rPr lang="en-US" dirty="0" err="1" smtClean="0">
                <a:latin typeface="Consolas" panose="020B0609020204030204" pitchFamily="49" charset="0"/>
              </a:rPr>
              <a:t>setResult</a:t>
            </a:r>
            <a:r>
              <a:rPr lang="en-US" dirty="0" smtClean="0">
                <a:latin typeface="Consolas" panose="020B0609020204030204" pitchFamily="49" charset="0"/>
              </a:rPr>
              <a:t>(RESULT_OK</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a:t>
            </a:r>
          </a:p>
          <a:p>
            <a:r>
              <a:rPr lang="en-US" dirty="0" smtClean="0">
                <a:latin typeface="Consolas" panose="020B0609020204030204" pitchFamily="49" charset="0"/>
              </a:rPr>
              <a:t>finish</a:t>
            </a:r>
            <a:r>
              <a:rPr lang="en-US" dirty="0">
                <a:latin typeface="Consolas" panose="020B0609020204030204" pitchFamily="49" charset="0"/>
              </a:rPr>
              <a:t>();</a:t>
            </a:r>
            <a:endParaRPr lang="es-ES" dirty="0" smtClean="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3" name="Rectángulo 2"/>
          <p:cNvSpPr/>
          <p:nvPr/>
        </p:nvSpPr>
        <p:spPr>
          <a:xfrm>
            <a:off x="6012160" y="3533863"/>
            <a:ext cx="2448272" cy="738664"/>
          </a:xfrm>
          <a:prstGeom prst="rect">
            <a:avLst/>
          </a:prstGeom>
          <a:ln>
            <a:solidFill>
              <a:schemeClr val="tx1"/>
            </a:solidFill>
          </a:ln>
        </p:spPr>
        <p:txBody>
          <a:bodyPr wrap="square">
            <a:spAutoFit/>
          </a:bodyPr>
          <a:lstStyle/>
          <a:p>
            <a:r>
              <a:rPr lang="es-ES" dirty="0" smtClean="0"/>
              <a:t>El </a:t>
            </a:r>
            <a:r>
              <a:rPr lang="es-ES" dirty="0" err="1" smtClean="0"/>
              <a:t>intent</a:t>
            </a:r>
            <a:r>
              <a:rPr lang="es-ES" dirty="0" smtClean="0"/>
              <a:t> nos permite devolver información gracias a los extras.</a:t>
            </a:r>
            <a:endParaRPr lang="es-CO" dirty="0"/>
          </a:p>
        </p:txBody>
      </p:sp>
      <p:cxnSp>
        <p:nvCxnSpPr>
          <p:cNvPr id="5" name="Conector recto de flecha 4"/>
          <p:cNvCxnSpPr/>
          <p:nvPr/>
        </p:nvCxnSpPr>
        <p:spPr>
          <a:xfrm>
            <a:off x="4961744" y="3903195"/>
            <a:ext cx="10504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330913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600438"/>
          </a:xfrm>
          <a:prstGeom prst="rect">
            <a:avLst/>
          </a:prstGeom>
        </p:spPr>
        <p:txBody>
          <a:bodyPr wrap="square">
            <a:spAutoFit/>
          </a:bodyPr>
          <a:lstStyle/>
          <a:p>
            <a:r>
              <a:rPr lang="es-ES" dirty="0" smtClean="0">
                <a:latin typeface="+mj-lt"/>
              </a:rPr>
              <a:t>La Activity2 puede responder mediante un </a:t>
            </a:r>
            <a:r>
              <a:rPr lang="es-ES" dirty="0" err="1" smtClean="0">
                <a:latin typeface="+mj-lt"/>
              </a:rPr>
              <a:t>callback</a:t>
            </a:r>
            <a:r>
              <a:rPr lang="es-ES" dirty="0" smtClean="0">
                <a:latin typeface="+mj-lt"/>
              </a:rPr>
              <a:t> a la Acvitity1 en un evento como el toque de un botón:</a:t>
            </a:r>
          </a:p>
          <a:p>
            <a:endParaRPr lang="es-ES" dirty="0" smtClean="0">
              <a:latin typeface="+mj-lt"/>
            </a:endParaRPr>
          </a:p>
          <a:p>
            <a:r>
              <a:rPr lang="en-US" dirty="0">
                <a:latin typeface="Consolas" panose="020B0609020204030204" pitchFamily="49" charset="0"/>
              </a:rPr>
              <a:t>Intent </a:t>
            </a:r>
            <a:r>
              <a:rPr lang="en-US" dirty="0" err="1">
                <a:latin typeface="Consolas" panose="020B0609020204030204" pitchFamily="49" charset="0"/>
              </a:rPr>
              <a:t>i</a:t>
            </a:r>
            <a:r>
              <a:rPr lang="en-US" dirty="0">
                <a:latin typeface="Consolas" panose="020B0609020204030204" pitchFamily="49" charset="0"/>
              </a:rPr>
              <a:t> = new Intent();</a:t>
            </a:r>
          </a:p>
          <a:p>
            <a:r>
              <a:rPr lang="en-US" dirty="0" err="1" smtClean="0">
                <a:latin typeface="Consolas" panose="020B0609020204030204" pitchFamily="49" charset="0"/>
              </a:rPr>
              <a:t>i.putExtra</a:t>
            </a:r>
            <a:r>
              <a:rPr lang="en-US" dirty="0" smtClean="0">
                <a:latin typeface="Consolas" panose="020B0609020204030204" pitchFamily="49" charset="0"/>
              </a:rPr>
              <a:t>("</a:t>
            </a:r>
            <a:r>
              <a:rPr lang="en-US" dirty="0" err="1" smtClean="0">
                <a:latin typeface="Consolas" panose="020B0609020204030204" pitchFamily="49" charset="0"/>
              </a:rPr>
              <a:t>respuesta</a:t>
            </a:r>
            <a:r>
              <a:rPr lang="en-US" dirty="0" smtClean="0">
                <a:latin typeface="Consolas" panose="020B0609020204030204" pitchFamily="49" charset="0"/>
              </a:rPr>
              <a:t>", </a:t>
            </a:r>
            <a:r>
              <a:rPr lang="es-ES" dirty="0" err="1" smtClean="0">
                <a:latin typeface="Consolas" panose="020B0609020204030204" pitchFamily="49" charset="0"/>
              </a:rPr>
              <a:t>callbackData</a:t>
            </a:r>
            <a:r>
              <a:rPr lang="en-US" dirty="0" smtClean="0">
                <a:latin typeface="Consolas" panose="020B0609020204030204" pitchFamily="49" charset="0"/>
              </a:rPr>
              <a:t>);</a:t>
            </a:r>
            <a:endParaRPr lang="en-US" dirty="0">
              <a:latin typeface="Consolas" panose="020B0609020204030204" pitchFamily="49" charset="0"/>
            </a:endParaRPr>
          </a:p>
          <a:p>
            <a:r>
              <a:rPr lang="en-US" dirty="0" err="1" smtClean="0">
                <a:latin typeface="Consolas" panose="020B0609020204030204" pitchFamily="49" charset="0"/>
              </a:rPr>
              <a:t>setResult</a:t>
            </a:r>
            <a:r>
              <a:rPr lang="en-US" dirty="0" smtClean="0">
                <a:latin typeface="Consolas" panose="020B0609020204030204" pitchFamily="49" charset="0"/>
              </a:rPr>
              <a:t>(RESULT_OK</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a:t>
            </a:r>
          </a:p>
          <a:p>
            <a:r>
              <a:rPr lang="en-US" dirty="0" smtClean="0">
                <a:latin typeface="Consolas" panose="020B0609020204030204" pitchFamily="49" charset="0"/>
              </a:rPr>
              <a:t>finish</a:t>
            </a:r>
            <a:r>
              <a:rPr lang="en-US" dirty="0">
                <a:latin typeface="Consolas" panose="020B0609020204030204" pitchFamily="49" charset="0"/>
              </a:rPr>
              <a:t>();</a:t>
            </a:r>
            <a:endParaRPr lang="es-ES" dirty="0" smtClean="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3" name="Rectángulo 2"/>
          <p:cNvSpPr/>
          <p:nvPr/>
        </p:nvSpPr>
        <p:spPr>
          <a:xfrm>
            <a:off x="6012160" y="3723878"/>
            <a:ext cx="2448272" cy="738664"/>
          </a:xfrm>
          <a:prstGeom prst="rect">
            <a:avLst/>
          </a:prstGeom>
          <a:ln>
            <a:solidFill>
              <a:schemeClr val="tx1"/>
            </a:solidFill>
          </a:ln>
        </p:spPr>
        <p:txBody>
          <a:bodyPr wrap="square">
            <a:spAutoFit/>
          </a:bodyPr>
          <a:lstStyle/>
          <a:p>
            <a:r>
              <a:rPr lang="es-ES" dirty="0" smtClean="0"/>
              <a:t>El método </a:t>
            </a:r>
            <a:r>
              <a:rPr lang="es-ES" dirty="0" err="1" smtClean="0"/>
              <a:t>setResult</a:t>
            </a:r>
            <a:r>
              <a:rPr lang="es-ES" dirty="0" smtClean="0"/>
              <a:t> permite responder con un estado y el </a:t>
            </a:r>
            <a:r>
              <a:rPr lang="es-ES" dirty="0" err="1" smtClean="0"/>
              <a:t>intent</a:t>
            </a:r>
            <a:endParaRPr lang="es-CO" dirty="0"/>
          </a:p>
        </p:txBody>
      </p:sp>
      <p:cxnSp>
        <p:nvCxnSpPr>
          <p:cNvPr id="5" name="Conector recto de flecha 4"/>
          <p:cNvCxnSpPr/>
          <p:nvPr/>
        </p:nvCxnSpPr>
        <p:spPr>
          <a:xfrm>
            <a:off x="3707904" y="4093210"/>
            <a:ext cx="23042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96200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600438"/>
          </a:xfrm>
          <a:prstGeom prst="rect">
            <a:avLst/>
          </a:prstGeom>
        </p:spPr>
        <p:txBody>
          <a:bodyPr wrap="square">
            <a:spAutoFit/>
          </a:bodyPr>
          <a:lstStyle/>
          <a:p>
            <a:r>
              <a:rPr lang="es-ES" dirty="0" smtClean="0">
                <a:latin typeface="+mj-lt"/>
              </a:rPr>
              <a:t>La Activity2 puede responder mediante un </a:t>
            </a:r>
            <a:r>
              <a:rPr lang="es-ES" dirty="0" err="1" smtClean="0">
                <a:latin typeface="+mj-lt"/>
              </a:rPr>
              <a:t>callback</a:t>
            </a:r>
            <a:r>
              <a:rPr lang="es-ES" dirty="0" smtClean="0">
                <a:latin typeface="+mj-lt"/>
              </a:rPr>
              <a:t> a la Acvitity1 en un evento como el toque de un botón:</a:t>
            </a:r>
          </a:p>
          <a:p>
            <a:endParaRPr lang="es-ES" dirty="0" smtClean="0">
              <a:latin typeface="+mj-lt"/>
            </a:endParaRPr>
          </a:p>
          <a:p>
            <a:r>
              <a:rPr lang="en-US" dirty="0">
                <a:latin typeface="Consolas" panose="020B0609020204030204" pitchFamily="49" charset="0"/>
              </a:rPr>
              <a:t>Intent </a:t>
            </a:r>
            <a:r>
              <a:rPr lang="en-US" dirty="0" err="1">
                <a:latin typeface="Consolas" panose="020B0609020204030204" pitchFamily="49" charset="0"/>
              </a:rPr>
              <a:t>i</a:t>
            </a:r>
            <a:r>
              <a:rPr lang="en-US" dirty="0">
                <a:latin typeface="Consolas" panose="020B0609020204030204" pitchFamily="49" charset="0"/>
              </a:rPr>
              <a:t> = new Intent();</a:t>
            </a:r>
          </a:p>
          <a:p>
            <a:r>
              <a:rPr lang="en-US" dirty="0" err="1" smtClean="0">
                <a:latin typeface="Consolas" panose="020B0609020204030204" pitchFamily="49" charset="0"/>
              </a:rPr>
              <a:t>i.putExtra</a:t>
            </a:r>
            <a:r>
              <a:rPr lang="en-US" dirty="0" smtClean="0">
                <a:latin typeface="Consolas" panose="020B0609020204030204" pitchFamily="49" charset="0"/>
              </a:rPr>
              <a:t>("</a:t>
            </a:r>
            <a:r>
              <a:rPr lang="en-US" dirty="0" err="1" smtClean="0">
                <a:latin typeface="Consolas" panose="020B0609020204030204" pitchFamily="49" charset="0"/>
              </a:rPr>
              <a:t>respuesta</a:t>
            </a:r>
            <a:r>
              <a:rPr lang="en-US" dirty="0" smtClean="0">
                <a:latin typeface="Consolas" panose="020B0609020204030204" pitchFamily="49" charset="0"/>
              </a:rPr>
              <a:t>", </a:t>
            </a:r>
            <a:r>
              <a:rPr lang="es-ES" dirty="0" err="1" smtClean="0">
                <a:latin typeface="Consolas" panose="020B0609020204030204" pitchFamily="49" charset="0"/>
              </a:rPr>
              <a:t>callbackData</a:t>
            </a:r>
            <a:r>
              <a:rPr lang="en-US" dirty="0" smtClean="0">
                <a:latin typeface="Consolas" panose="020B0609020204030204" pitchFamily="49" charset="0"/>
              </a:rPr>
              <a:t>);</a:t>
            </a:r>
            <a:endParaRPr lang="en-US" dirty="0">
              <a:latin typeface="Consolas" panose="020B0609020204030204" pitchFamily="49" charset="0"/>
            </a:endParaRPr>
          </a:p>
          <a:p>
            <a:r>
              <a:rPr lang="en-US" dirty="0" err="1" smtClean="0">
                <a:latin typeface="Consolas" panose="020B0609020204030204" pitchFamily="49" charset="0"/>
              </a:rPr>
              <a:t>setResult</a:t>
            </a:r>
            <a:r>
              <a:rPr lang="en-US" dirty="0" smtClean="0">
                <a:latin typeface="Consolas" panose="020B0609020204030204" pitchFamily="49" charset="0"/>
              </a:rPr>
              <a:t>(RESULT_OK</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a:t>
            </a:r>
          </a:p>
          <a:p>
            <a:r>
              <a:rPr lang="en-US" dirty="0" smtClean="0">
                <a:latin typeface="Consolas" panose="020B0609020204030204" pitchFamily="49" charset="0"/>
              </a:rPr>
              <a:t>finish</a:t>
            </a:r>
            <a:r>
              <a:rPr lang="en-US" dirty="0">
                <a:latin typeface="Consolas" panose="020B0609020204030204" pitchFamily="49" charset="0"/>
              </a:rPr>
              <a:t>();</a:t>
            </a:r>
            <a:endParaRPr lang="es-ES" dirty="0" smtClean="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3" name="Rectángulo 2"/>
          <p:cNvSpPr/>
          <p:nvPr/>
        </p:nvSpPr>
        <p:spPr>
          <a:xfrm>
            <a:off x="6012160" y="3831600"/>
            <a:ext cx="2448272" cy="523220"/>
          </a:xfrm>
          <a:prstGeom prst="rect">
            <a:avLst/>
          </a:prstGeom>
          <a:ln>
            <a:solidFill>
              <a:schemeClr val="tx1"/>
            </a:solidFill>
          </a:ln>
        </p:spPr>
        <p:txBody>
          <a:bodyPr wrap="square">
            <a:spAutoFit/>
          </a:bodyPr>
          <a:lstStyle/>
          <a:p>
            <a:r>
              <a:rPr lang="es-ES" dirty="0" smtClean="0"/>
              <a:t>En este caso el estado es el RESULT_OK</a:t>
            </a:r>
            <a:endParaRPr lang="es-CO" dirty="0"/>
          </a:p>
        </p:txBody>
      </p:sp>
      <p:cxnSp>
        <p:nvCxnSpPr>
          <p:cNvPr id="5" name="Conector recto de flecha 4"/>
          <p:cNvCxnSpPr/>
          <p:nvPr/>
        </p:nvCxnSpPr>
        <p:spPr>
          <a:xfrm>
            <a:off x="3707904" y="4093210"/>
            <a:ext cx="23042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254647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600438"/>
          </a:xfrm>
          <a:prstGeom prst="rect">
            <a:avLst/>
          </a:prstGeom>
        </p:spPr>
        <p:txBody>
          <a:bodyPr wrap="square">
            <a:spAutoFit/>
          </a:bodyPr>
          <a:lstStyle/>
          <a:p>
            <a:r>
              <a:rPr lang="es-ES" dirty="0" smtClean="0">
                <a:latin typeface="+mj-lt"/>
              </a:rPr>
              <a:t>La Activity2 puede responder un dato usando un </a:t>
            </a:r>
            <a:r>
              <a:rPr lang="es-ES" dirty="0" err="1" smtClean="0">
                <a:latin typeface="+mj-lt"/>
              </a:rPr>
              <a:t>callback</a:t>
            </a:r>
            <a:r>
              <a:rPr lang="es-ES" dirty="0" smtClean="0">
                <a:latin typeface="+mj-lt"/>
              </a:rPr>
              <a:t> a la Acvitity1 en un evento, como el toque de un botón:</a:t>
            </a:r>
          </a:p>
          <a:p>
            <a:endParaRPr lang="es-ES" dirty="0" smtClean="0">
              <a:latin typeface="+mj-lt"/>
            </a:endParaRPr>
          </a:p>
          <a:p>
            <a:r>
              <a:rPr lang="en-US" dirty="0">
                <a:latin typeface="Consolas" panose="020B0609020204030204" pitchFamily="49" charset="0"/>
              </a:rPr>
              <a:t>Intent </a:t>
            </a:r>
            <a:r>
              <a:rPr lang="en-US" dirty="0" err="1">
                <a:latin typeface="Consolas" panose="020B0609020204030204" pitchFamily="49" charset="0"/>
              </a:rPr>
              <a:t>i</a:t>
            </a:r>
            <a:r>
              <a:rPr lang="en-US" dirty="0">
                <a:latin typeface="Consolas" panose="020B0609020204030204" pitchFamily="49" charset="0"/>
              </a:rPr>
              <a:t> = new Intent();</a:t>
            </a:r>
          </a:p>
          <a:p>
            <a:r>
              <a:rPr lang="en-US" dirty="0" err="1" smtClean="0">
                <a:latin typeface="Consolas" panose="020B0609020204030204" pitchFamily="49" charset="0"/>
              </a:rPr>
              <a:t>i.putExtra</a:t>
            </a:r>
            <a:r>
              <a:rPr lang="en-US" dirty="0" smtClean="0">
                <a:latin typeface="Consolas" panose="020B0609020204030204" pitchFamily="49" charset="0"/>
              </a:rPr>
              <a:t>("</a:t>
            </a:r>
            <a:r>
              <a:rPr lang="en-US" dirty="0" err="1" smtClean="0">
                <a:latin typeface="Consolas" panose="020B0609020204030204" pitchFamily="49" charset="0"/>
              </a:rPr>
              <a:t>respuesta</a:t>
            </a:r>
            <a:r>
              <a:rPr lang="en-US" dirty="0" smtClean="0">
                <a:latin typeface="Consolas" panose="020B0609020204030204" pitchFamily="49" charset="0"/>
              </a:rPr>
              <a:t>", </a:t>
            </a:r>
            <a:r>
              <a:rPr lang="es-ES" dirty="0" err="1" smtClean="0">
                <a:latin typeface="Consolas" panose="020B0609020204030204" pitchFamily="49" charset="0"/>
              </a:rPr>
              <a:t>callbackData</a:t>
            </a:r>
            <a:r>
              <a:rPr lang="en-US" dirty="0" smtClean="0">
                <a:latin typeface="Consolas" panose="020B0609020204030204" pitchFamily="49" charset="0"/>
              </a:rPr>
              <a:t>);</a:t>
            </a:r>
            <a:endParaRPr lang="en-US" dirty="0">
              <a:latin typeface="Consolas" panose="020B0609020204030204" pitchFamily="49" charset="0"/>
            </a:endParaRPr>
          </a:p>
          <a:p>
            <a:r>
              <a:rPr lang="en-US" dirty="0" err="1" smtClean="0">
                <a:latin typeface="Consolas" panose="020B0609020204030204" pitchFamily="49" charset="0"/>
              </a:rPr>
              <a:t>setResult</a:t>
            </a:r>
            <a:r>
              <a:rPr lang="en-US" dirty="0" smtClean="0">
                <a:latin typeface="Consolas" panose="020B0609020204030204" pitchFamily="49" charset="0"/>
              </a:rPr>
              <a:t>(RESULT_OK</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a:t>
            </a:r>
          </a:p>
          <a:p>
            <a:r>
              <a:rPr lang="en-US" dirty="0" smtClean="0">
                <a:latin typeface="Consolas" panose="020B0609020204030204" pitchFamily="49" charset="0"/>
              </a:rPr>
              <a:t>finish</a:t>
            </a:r>
            <a:r>
              <a:rPr lang="en-US" dirty="0">
                <a:latin typeface="Consolas" panose="020B0609020204030204" pitchFamily="49" charset="0"/>
              </a:rPr>
              <a:t>();</a:t>
            </a:r>
            <a:endParaRPr lang="es-ES" dirty="0" smtClean="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3" name="Rectángulo 2"/>
          <p:cNvSpPr/>
          <p:nvPr/>
        </p:nvSpPr>
        <p:spPr>
          <a:xfrm>
            <a:off x="6012160" y="4064754"/>
            <a:ext cx="2448272" cy="523220"/>
          </a:xfrm>
          <a:prstGeom prst="rect">
            <a:avLst/>
          </a:prstGeom>
          <a:ln>
            <a:solidFill>
              <a:schemeClr val="tx1"/>
            </a:solidFill>
          </a:ln>
        </p:spPr>
        <p:txBody>
          <a:bodyPr wrap="square">
            <a:spAutoFit/>
          </a:bodyPr>
          <a:lstStyle/>
          <a:p>
            <a:r>
              <a:rPr lang="es-ES" dirty="0" smtClean="0"/>
              <a:t>Finalmente </a:t>
            </a:r>
            <a:r>
              <a:rPr lang="es-ES" dirty="0" err="1" smtClean="0"/>
              <a:t>finish</a:t>
            </a:r>
            <a:r>
              <a:rPr lang="es-ES" dirty="0" smtClean="0"/>
              <a:t>() permite cerrar la actividad.</a:t>
            </a:r>
            <a:endParaRPr lang="es-CO" dirty="0"/>
          </a:p>
        </p:txBody>
      </p:sp>
      <p:cxnSp>
        <p:nvCxnSpPr>
          <p:cNvPr id="5" name="Conector recto de flecha 4"/>
          <p:cNvCxnSpPr/>
          <p:nvPr/>
        </p:nvCxnSpPr>
        <p:spPr>
          <a:xfrm>
            <a:off x="2123728" y="4326364"/>
            <a:ext cx="38884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149579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822960" y="2715766"/>
            <a:ext cx="6957587" cy="1877437"/>
          </a:xfrm>
          <a:prstGeom prst="rect">
            <a:avLst/>
          </a:prstGeom>
        </p:spPr>
        <p:txBody>
          <a:bodyPr wrap="square">
            <a:spAutoFit/>
          </a:bodyPr>
          <a:lstStyle/>
          <a:p>
            <a:r>
              <a:rPr lang="es-ES" dirty="0" smtClean="0">
                <a:latin typeface="+mj-lt"/>
              </a:rPr>
              <a:t>La Activity1 espera el dato sobrescribiendo el método </a:t>
            </a:r>
            <a:r>
              <a:rPr lang="es-ES" dirty="0" err="1" smtClean="0">
                <a:latin typeface="+mj-lt"/>
              </a:rPr>
              <a:t>onAcivityResult</a:t>
            </a:r>
            <a:r>
              <a:rPr lang="es-ES" dirty="0" smtClean="0">
                <a:latin typeface="+mj-lt"/>
              </a:rPr>
              <a:t>:</a:t>
            </a:r>
          </a:p>
          <a:p>
            <a:endParaRPr lang="es-ES" dirty="0">
              <a:latin typeface="+mj-lt"/>
            </a:endParaRPr>
          </a:p>
          <a:p>
            <a:r>
              <a:rPr lang="es-ES" sz="1200" dirty="0">
                <a:latin typeface="Consolas" panose="020B0609020204030204" pitchFamily="49" charset="0"/>
              </a:rPr>
              <a:t>@</a:t>
            </a:r>
            <a:r>
              <a:rPr lang="es-ES" sz="1200" dirty="0" err="1" smtClean="0">
                <a:latin typeface="Consolas" panose="020B0609020204030204" pitchFamily="49" charset="0"/>
              </a:rPr>
              <a:t>Override</a:t>
            </a:r>
            <a:endParaRPr lang="es-ES" sz="1200" dirty="0" smtClean="0">
              <a:latin typeface="Consolas" panose="020B0609020204030204" pitchFamily="49" charset="0"/>
            </a:endParaRPr>
          </a:p>
          <a:p>
            <a:r>
              <a:rPr lang="es-ES" sz="1200" dirty="0" err="1" smtClean="0">
                <a:latin typeface="Consolas" panose="020B0609020204030204" pitchFamily="49" charset="0"/>
              </a:rPr>
              <a:t>protected</a:t>
            </a:r>
            <a:r>
              <a:rPr lang="es-ES" sz="1200" dirty="0" smtClean="0">
                <a:latin typeface="Consolas" panose="020B0609020204030204" pitchFamily="49" charset="0"/>
              </a:rPr>
              <a:t> </a:t>
            </a:r>
            <a:r>
              <a:rPr lang="es-ES" sz="1200" dirty="0" err="1" smtClean="0">
                <a:latin typeface="Consolas" panose="020B0609020204030204" pitchFamily="49" charset="0"/>
              </a:rPr>
              <a:t>void</a:t>
            </a:r>
            <a:r>
              <a:rPr lang="es-ES" sz="1200" dirty="0" smtClean="0">
                <a:latin typeface="Consolas" panose="020B0609020204030204" pitchFamily="49" charset="0"/>
              </a:rPr>
              <a:t> </a:t>
            </a:r>
            <a:r>
              <a:rPr lang="es-ES" sz="1200" dirty="0" err="1" smtClean="0">
                <a:latin typeface="Consolas" panose="020B0609020204030204" pitchFamily="49" charset="0"/>
              </a:rPr>
              <a:t>onActivityResult</a:t>
            </a:r>
            <a:r>
              <a:rPr lang="es-ES" sz="1200" dirty="0" smtClean="0">
                <a:latin typeface="Consolas" panose="020B0609020204030204" pitchFamily="49" charset="0"/>
              </a:rPr>
              <a:t>(</a:t>
            </a:r>
            <a:r>
              <a:rPr lang="es-ES" sz="1200" dirty="0" err="1" smtClean="0">
                <a:latin typeface="Consolas" panose="020B0609020204030204" pitchFamily="49" charset="0"/>
              </a:rPr>
              <a:t>int</a:t>
            </a:r>
            <a:r>
              <a:rPr lang="es-ES" sz="1200" dirty="0" smtClean="0">
                <a:latin typeface="Consolas" panose="020B0609020204030204" pitchFamily="49" charset="0"/>
              </a:rPr>
              <a:t> </a:t>
            </a:r>
            <a:r>
              <a:rPr lang="es-ES" sz="1200" dirty="0" err="1" smtClean="0">
                <a:latin typeface="Consolas" panose="020B0609020204030204" pitchFamily="49" charset="0"/>
              </a:rPr>
              <a:t>requestCode</a:t>
            </a:r>
            <a:r>
              <a:rPr lang="es-ES" sz="1200" dirty="0" smtClean="0">
                <a:latin typeface="Consolas" panose="020B0609020204030204" pitchFamily="49" charset="0"/>
              </a:rPr>
              <a:t>, </a:t>
            </a:r>
            <a:r>
              <a:rPr lang="es-ES" sz="1200" dirty="0" err="1" smtClean="0">
                <a:latin typeface="Consolas" panose="020B0609020204030204" pitchFamily="49" charset="0"/>
              </a:rPr>
              <a:t>int</a:t>
            </a:r>
            <a:r>
              <a:rPr lang="es-ES" sz="1200" dirty="0" smtClean="0">
                <a:latin typeface="Consolas" panose="020B0609020204030204" pitchFamily="49" charset="0"/>
              </a:rPr>
              <a:t> </a:t>
            </a:r>
            <a:r>
              <a:rPr lang="es-ES" sz="1200" dirty="0" err="1" smtClean="0">
                <a:latin typeface="Consolas" panose="020B0609020204030204" pitchFamily="49" charset="0"/>
              </a:rPr>
              <a:t>resultCode</a:t>
            </a:r>
            <a:r>
              <a:rPr lang="es-ES" sz="1200" dirty="0" smtClean="0">
                <a:latin typeface="Consolas" panose="020B0609020204030204" pitchFamily="49" charset="0"/>
              </a:rPr>
              <a:t>, </a:t>
            </a:r>
            <a:r>
              <a:rPr lang="es-ES" sz="1200" dirty="0" err="1" smtClean="0">
                <a:latin typeface="Consolas" panose="020B0609020204030204" pitchFamily="49" charset="0"/>
              </a:rPr>
              <a:t>Intent</a:t>
            </a:r>
            <a:r>
              <a:rPr lang="es-ES" sz="1200" dirty="0" smtClean="0">
                <a:latin typeface="Consolas" panose="020B0609020204030204" pitchFamily="49" charset="0"/>
              </a:rPr>
              <a:t> data) {</a:t>
            </a:r>
          </a:p>
          <a:p>
            <a:r>
              <a:rPr lang="es-ES" sz="1200" dirty="0" smtClean="0">
                <a:latin typeface="Consolas" panose="020B0609020204030204" pitchFamily="49" charset="0"/>
              </a:rPr>
              <a:t>        </a:t>
            </a:r>
            <a:r>
              <a:rPr lang="es-ES" sz="1200" dirty="0" err="1">
                <a:latin typeface="Consolas" panose="020B0609020204030204" pitchFamily="49" charset="0"/>
              </a:rPr>
              <a:t>if</a:t>
            </a:r>
            <a:r>
              <a:rPr lang="es-ES" sz="1200" dirty="0">
                <a:latin typeface="Consolas" panose="020B0609020204030204" pitchFamily="49" charset="0"/>
              </a:rPr>
              <a:t>(</a:t>
            </a:r>
            <a:r>
              <a:rPr lang="es-ES" sz="1200" dirty="0" err="1">
                <a:latin typeface="Consolas" panose="020B0609020204030204" pitchFamily="49" charset="0"/>
              </a:rPr>
              <a:t>requestCode</a:t>
            </a:r>
            <a:r>
              <a:rPr lang="es-ES" sz="1200" dirty="0">
                <a:latin typeface="Consolas" panose="020B0609020204030204" pitchFamily="49" charset="0"/>
              </a:rPr>
              <a:t> == REQUEST_CODE</a:t>
            </a:r>
            <a:r>
              <a:rPr lang="es-ES" sz="1200" dirty="0" smtClean="0">
                <a:latin typeface="Consolas" panose="020B0609020204030204" pitchFamily="49" charset="0"/>
              </a:rPr>
              <a:t> </a:t>
            </a:r>
            <a:r>
              <a:rPr lang="es-ES" sz="1200" dirty="0">
                <a:latin typeface="Consolas" panose="020B0609020204030204" pitchFamily="49" charset="0"/>
              </a:rPr>
              <a:t>&amp;&amp; </a:t>
            </a:r>
            <a:r>
              <a:rPr lang="es-ES" sz="1200" dirty="0" err="1">
                <a:latin typeface="Consolas" panose="020B0609020204030204" pitchFamily="49" charset="0"/>
              </a:rPr>
              <a:t>resultCode</a:t>
            </a:r>
            <a:r>
              <a:rPr lang="es-ES" sz="1200" dirty="0">
                <a:latin typeface="Consolas" panose="020B0609020204030204" pitchFamily="49" charset="0"/>
              </a:rPr>
              <a:t> == RESULT_OK){</a:t>
            </a:r>
          </a:p>
          <a:p>
            <a:r>
              <a:rPr lang="es-ES" sz="1200" dirty="0">
                <a:latin typeface="Consolas" panose="020B0609020204030204" pitchFamily="49" charset="0"/>
              </a:rPr>
              <a:t>            ...</a:t>
            </a:r>
          </a:p>
          <a:p>
            <a:r>
              <a:rPr lang="es-ES" sz="1200" dirty="0">
                <a:latin typeface="Consolas" panose="020B0609020204030204" pitchFamily="49" charset="0"/>
              </a:rPr>
              <a:t>        }</a:t>
            </a:r>
          </a:p>
          <a:p>
            <a:r>
              <a:rPr lang="es-ES" sz="1200" dirty="0" smtClean="0">
                <a:latin typeface="Consolas" panose="020B0609020204030204" pitchFamily="49" charset="0"/>
              </a:rPr>
              <a:t>}</a:t>
            </a:r>
          </a:p>
          <a:p>
            <a:endParaRPr lang="es-ES" dirty="0" smtClean="0">
              <a:latin typeface="+mj-lt"/>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14" name="Rectángulo 13"/>
          <p:cNvSpPr/>
          <p:nvPr/>
        </p:nvSpPr>
        <p:spPr>
          <a:xfrm>
            <a:off x="6556411" y="3795886"/>
            <a:ext cx="2448272" cy="738664"/>
          </a:xfrm>
          <a:prstGeom prst="rect">
            <a:avLst/>
          </a:prstGeom>
          <a:ln>
            <a:solidFill>
              <a:schemeClr val="tx1"/>
            </a:solidFill>
          </a:ln>
        </p:spPr>
        <p:txBody>
          <a:bodyPr wrap="square">
            <a:spAutoFit/>
          </a:bodyPr>
          <a:lstStyle/>
          <a:p>
            <a:r>
              <a:rPr lang="es-ES" dirty="0" smtClean="0"/>
              <a:t>Puede valer:</a:t>
            </a:r>
          </a:p>
          <a:p>
            <a:r>
              <a:rPr lang="es-ES" dirty="0" smtClean="0"/>
              <a:t>RESULT_OK</a:t>
            </a:r>
          </a:p>
          <a:p>
            <a:r>
              <a:rPr lang="es-CO" dirty="0"/>
              <a:t>RESULT_CANCELED</a:t>
            </a:r>
          </a:p>
        </p:txBody>
      </p:sp>
      <p:cxnSp>
        <p:nvCxnSpPr>
          <p:cNvPr id="16" name="Conector recto de flecha 15"/>
          <p:cNvCxnSpPr/>
          <p:nvPr/>
        </p:nvCxnSpPr>
        <p:spPr>
          <a:xfrm>
            <a:off x="4873225" y="4057496"/>
            <a:ext cx="16831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ector recto 16"/>
          <p:cNvCxnSpPr/>
          <p:nvPr/>
        </p:nvCxnSpPr>
        <p:spPr>
          <a:xfrm flipV="1">
            <a:off x="4873225" y="3723878"/>
            <a:ext cx="0" cy="33361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794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822960" y="2715766"/>
            <a:ext cx="6957587" cy="1877437"/>
          </a:xfrm>
          <a:prstGeom prst="rect">
            <a:avLst/>
          </a:prstGeom>
        </p:spPr>
        <p:txBody>
          <a:bodyPr wrap="square">
            <a:spAutoFit/>
          </a:bodyPr>
          <a:lstStyle/>
          <a:p>
            <a:r>
              <a:rPr lang="es-ES" dirty="0" smtClean="0">
                <a:latin typeface="+mj-lt"/>
              </a:rPr>
              <a:t>La Activity1 espera el dato sobrescribiendo el método </a:t>
            </a:r>
            <a:r>
              <a:rPr lang="es-ES" dirty="0" err="1" smtClean="0">
                <a:latin typeface="+mj-lt"/>
              </a:rPr>
              <a:t>onAcivityResult</a:t>
            </a:r>
            <a:r>
              <a:rPr lang="es-ES" dirty="0" smtClean="0">
                <a:latin typeface="+mj-lt"/>
              </a:rPr>
              <a:t>:</a:t>
            </a:r>
          </a:p>
          <a:p>
            <a:endParaRPr lang="es-ES" dirty="0">
              <a:latin typeface="+mj-lt"/>
            </a:endParaRPr>
          </a:p>
          <a:p>
            <a:r>
              <a:rPr lang="es-ES" sz="1200" dirty="0">
                <a:latin typeface="Consolas" panose="020B0609020204030204" pitchFamily="49" charset="0"/>
              </a:rPr>
              <a:t>@</a:t>
            </a:r>
            <a:r>
              <a:rPr lang="es-ES" sz="1200" dirty="0" err="1" smtClean="0">
                <a:latin typeface="Consolas" panose="020B0609020204030204" pitchFamily="49" charset="0"/>
              </a:rPr>
              <a:t>Override</a:t>
            </a:r>
            <a:endParaRPr lang="es-ES" sz="1200" dirty="0" smtClean="0">
              <a:latin typeface="Consolas" panose="020B0609020204030204" pitchFamily="49" charset="0"/>
            </a:endParaRPr>
          </a:p>
          <a:p>
            <a:r>
              <a:rPr lang="es-ES" sz="1200" dirty="0" err="1" smtClean="0">
                <a:latin typeface="Consolas" panose="020B0609020204030204" pitchFamily="49" charset="0"/>
              </a:rPr>
              <a:t>protected</a:t>
            </a:r>
            <a:r>
              <a:rPr lang="es-ES" sz="1200" dirty="0" smtClean="0">
                <a:latin typeface="Consolas" panose="020B0609020204030204" pitchFamily="49" charset="0"/>
              </a:rPr>
              <a:t> </a:t>
            </a:r>
            <a:r>
              <a:rPr lang="es-ES" sz="1200" dirty="0" err="1" smtClean="0">
                <a:latin typeface="Consolas" panose="020B0609020204030204" pitchFamily="49" charset="0"/>
              </a:rPr>
              <a:t>void</a:t>
            </a:r>
            <a:r>
              <a:rPr lang="es-ES" sz="1200" dirty="0" smtClean="0">
                <a:latin typeface="Consolas" panose="020B0609020204030204" pitchFamily="49" charset="0"/>
              </a:rPr>
              <a:t> </a:t>
            </a:r>
            <a:r>
              <a:rPr lang="es-ES" sz="1200" dirty="0" err="1" smtClean="0">
                <a:latin typeface="Consolas" panose="020B0609020204030204" pitchFamily="49" charset="0"/>
              </a:rPr>
              <a:t>onActivityResult</a:t>
            </a:r>
            <a:r>
              <a:rPr lang="es-ES" sz="1200" dirty="0" smtClean="0">
                <a:latin typeface="Consolas" panose="020B0609020204030204" pitchFamily="49" charset="0"/>
              </a:rPr>
              <a:t>(</a:t>
            </a:r>
            <a:r>
              <a:rPr lang="es-ES" sz="1200" dirty="0" err="1" smtClean="0">
                <a:latin typeface="Consolas" panose="020B0609020204030204" pitchFamily="49" charset="0"/>
              </a:rPr>
              <a:t>int</a:t>
            </a:r>
            <a:r>
              <a:rPr lang="es-ES" sz="1200" dirty="0" smtClean="0">
                <a:latin typeface="Consolas" panose="020B0609020204030204" pitchFamily="49" charset="0"/>
              </a:rPr>
              <a:t> </a:t>
            </a:r>
            <a:r>
              <a:rPr lang="es-ES" sz="1200" dirty="0" err="1" smtClean="0">
                <a:latin typeface="Consolas" panose="020B0609020204030204" pitchFamily="49" charset="0"/>
              </a:rPr>
              <a:t>requestCode</a:t>
            </a:r>
            <a:r>
              <a:rPr lang="es-ES" sz="1200" dirty="0" smtClean="0">
                <a:latin typeface="Consolas" panose="020B0609020204030204" pitchFamily="49" charset="0"/>
              </a:rPr>
              <a:t>, </a:t>
            </a:r>
            <a:r>
              <a:rPr lang="es-ES" sz="1200" dirty="0" err="1" smtClean="0">
                <a:latin typeface="Consolas" panose="020B0609020204030204" pitchFamily="49" charset="0"/>
              </a:rPr>
              <a:t>int</a:t>
            </a:r>
            <a:r>
              <a:rPr lang="es-ES" sz="1200" dirty="0" smtClean="0">
                <a:latin typeface="Consolas" panose="020B0609020204030204" pitchFamily="49" charset="0"/>
              </a:rPr>
              <a:t> </a:t>
            </a:r>
            <a:r>
              <a:rPr lang="es-ES" sz="1200" dirty="0" err="1" smtClean="0">
                <a:latin typeface="Consolas" panose="020B0609020204030204" pitchFamily="49" charset="0"/>
              </a:rPr>
              <a:t>resultCode</a:t>
            </a:r>
            <a:r>
              <a:rPr lang="es-ES" sz="1200" dirty="0" smtClean="0">
                <a:latin typeface="Consolas" panose="020B0609020204030204" pitchFamily="49" charset="0"/>
              </a:rPr>
              <a:t>, </a:t>
            </a:r>
            <a:r>
              <a:rPr lang="es-ES" sz="1200" dirty="0" err="1" smtClean="0">
                <a:latin typeface="Consolas" panose="020B0609020204030204" pitchFamily="49" charset="0"/>
              </a:rPr>
              <a:t>Intent</a:t>
            </a:r>
            <a:r>
              <a:rPr lang="es-ES" sz="1200" dirty="0" smtClean="0">
                <a:latin typeface="Consolas" panose="020B0609020204030204" pitchFamily="49" charset="0"/>
              </a:rPr>
              <a:t> data) {</a:t>
            </a:r>
          </a:p>
          <a:p>
            <a:r>
              <a:rPr lang="es-ES" sz="1200" dirty="0" smtClean="0">
                <a:latin typeface="Consolas" panose="020B0609020204030204" pitchFamily="49" charset="0"/>
              </a:rPr>
              <a:t>        </a:t>
            </a:r>
            <a:r>
              <a:rPr lang="es-ES" sz="1200" dirty="0" err="1">
                <a:latin typeface="Consolas" panose="020B0609020204030204" pitchFamily="49" charset="0"/>
              </a:rPr>
              <a:t>if</a:t>
            </a:r>
            <a:r>
              <a:rPr lang="es-ES" sz="1200" dirty="0">
                <a:latin typeface="Consolas" panose="020B0609020204030204" pitchFamily="49" charset="0"/>
              </a:rPr>
              <a:t>(</a:t>
            </a:r>
            <a:r>
              <a:rPr lang="es-ES" sz="1200" dirty="0" err="1">
                <a:latin typeface="Consolas" panose="020B0609020204030204" pitchFamily="49" charset="0"/>
              </a:rPr>
              <a:t>requestCode</a:t>
            </a:r>
            <a:r>
              <a:rPr lang="es-ES" sz="1200" dirty="0">
                <a:latin typeface="Consolas" panose="020B0609020204030204" pitchFamily="49" charset="0"/>
              </a:rPr>
              <a:t> == REQUEST_CODE</a:t>
            </a:r>
            <a:r>
              <a:rPr lang="es-ES" sz="1200" dirty="0" smtClean="0">
                <a:latin typeface="Consolas" panose="020B0609020204030204" pitchFamily="49" charset="0"/>
              </a:rPr>
              <a:t> </a:t>
            </a:r>
            <a:r>
              <a:rPr lang="es-ES" sz="1200" dirty="0">
                <a:latin typeface="Consolas" panose="020B0609020204030204" pitchFamily="49" charset="0"/>
              </a:rPr>
              <a:t>&amp;&amp; </a:t>
            </a:r>
            <a:r>
              <a:rPr lang="es-ES" sz="1200" dirty="0" err="1">
                <a:latin typeface="Consolas" panose="020B0609020204030204" pitchFamily="49" charset="0"/>
              </a:rPr>
              <a:t>resultCode</a:t>
            </a:r>
            <a:r>
              <a:rPr lang="es-ES" sz="1200" dirty="0">
                <a:latin typeface="Consolas" panose="020B0609020204030204" pitchFamily="49" charset="0"/>
              </a:rPr>
              <a:t> == RESULT_OK){</a:t>
            </a:r>
          </a:p>
          <a:p>
            <a:r>
              <a:rPr lang="es-ES" sz="1200" dirty="0">
                <a:latin typeface="Consolas" panose="020B0609020204030204" pitchFamily="49" charset="0"/>
              </a:rPr>
              <a:t>            ...</a:t>
            </a:r>
          </a:p>
          <a:p>
            <a:r>
              <a:rPr lang="es-ES" sz="1200" dirty="0">
                <a:latin typeface="Consolas" panose="020B0609020204030204" pitchFamily="49" charset="0"/>
              </a:rPr>
              <a:t>        }</a:t>
            </a:r>
          </a:p>
          <a:p>
            <a:r>
              <a:rPr lang="es-ES" sz="1200" dirty="0" smtClean="0">
                <a:latin typeface="Consolas" panose="020B0609020204030204" pitchFamily="49" charset="0"/>
              </a:rPr>
              <a:t>}</a:t>
            </a:r>
          </a:p>
          <a:p>
            <a:endParaRPr lang="es-ES" dirty="0" smtClean="0">
              <a:latin typeface="+mj-lt"/>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14" name="Rectángulo 13"/>
          <p:cNvSpPr/>
          <p:nvPr/>
        </p:nvSpPr>
        <p:spPr>
          <a:xfrm>
            <a:off x="6556411" y="3795886"/>
            <a:ext cx="2448272" cy="738664"/>
          </a:xfrm>
          <a:prstGeom prst="rect">
            <a:avLst/>
          </a:prstGeom>
          <a:ln>
            <a:solidFill>
              <a:schemeClr val="tx1"/>
            </a:solidFill>
          </a:ln>
        </p:spPr>
        <p:txBody>
          <a:bodyPr wrap="square">
            <a:spAutoFit/>
          </a:bodyPr>
          <a:lstStyle/>
          <a:p>
            <a:r>
              <a:rPr lang="es-ES" dirty="0" smtClean="0"/>
              <a:t>Corresponde al valor con el que inicialmente llamamos a Activity2</a:t>
            </a:r>
            <a:endParaRPr lang="es-CO" dirty="0"/>
          </a:p>
        </p:txBody>
      </p:sp>
      <p:cxnSp>
        <p:nvCxnSpPr>
          <p:cNvPr id="16" name="Conector recto de flecha 15"/>
          <p:cNvCxnSpPr/>
          <p:nvPr/>
        </p:nvCxnSpPr>
        <p:spPr>
          <a:xfrm>
            <a:off x="2339752" y="4057496"/>
            <a:ext cx="42166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ector recto 16"/>
          <p:cNvCxnSpPr/>
          <p:nvPr/>
        </p:nvCxnSpPr>
        <p:spPr>
          <a:xfrm flipV="1">
            <a:off x="2339752" y="3723878"/>
            <a:ext cx="0" cy="33361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715923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ACTIVIDAD EN CLASE</a:t>
            </a:r>
            <a:endParaRPr lang="es-CO" dirty="0"/>
          </a:p>
        </p:txBody>
      </p:sp>
      <p:sp>
        <p:nvSpPr>
          <p:cNvPr id="3" name="Marcador de contenido 2"/>
          <p:cNvSpPr>
            <a:spLocks noGrp="1"/>
          </p:cNvSpPr>
          <p:nvPr>
            <p:ph idx="1"/>
          </p:nvPr>
        </p:nvSpPr>
        <p:spPr>
          <a:xfrm>
            <a:off x="822960" y="1384301"/>
            <a:ext cx="3018569" cy="3017520"/>
          </a:xfrm>
        </p:spPr>
        <p:txBody>
          <a:bodyPr/>
          <a:lstStyle/>
          <a:p>
            <a:r>
              <a:rPr lang="es-ES" dirty="0" smtClean="0"/>
              <a:t>Cree una actividad principal que tenga un botón de configuración. El botón de configuración me permite cambiar el color de la actividad principal.</a:t>
            </a:r>
          </a:p>
          <a:p>
            <a:r>
              <a:rPr lang="es-ES" dirty="0" smtClean="0"/>
              <a:t>La actividad tendrá cuatro botones y para seleccionar el color, el usuario debe arrastrar el botón hasta la zona inferior</a:t>
            </a:r>
            <a:endParaRPr lang="es-CO" dirty="0"/>
          </a:p>
        </p:txBody>
      </p:sp>
      <p:sp>
        <p:nvSpPr>
          <p:cNvPr id="4" name="Rectángulo 3"/>
          <p:cNvSpPr/>
          <p:nvPr/>
        </p:nvSpPr>
        <p:spPr>
          <a:xfrm>
            <a:off x="3995936" y="1560913"/>
            <a:ext cx="1656184" cy="2664296"/>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Rectángulo 4"/>
          <p:cNvSpPr/>
          <p:nvPr/>
        </p:nvSpPr>
        <p:spPr>
          <a:xfrm>
            <a:off x="7020272" y="1560913"/>
            <a:ext cx="1656184" cy="2664296"/>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6" name="Picture 2" descr="Resultado de imagen para engrane 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5244035" y="1635646"/>
            <a:ext cx="341263" cy="341263"/>
          </a:xfrm>
          <a:prstGeom prst="rect">
            <a:avLst/>
          </a:prstGeom>
          <a:noFill/>
          <a:extLst>
            <a:ext uri="{909E8E84-426E-40DD-AFC4-6F175D3DCCD1}">
              <a14:hiddenFill xmlns:a14="http://schemas.microsoft.com/office/drawing/2010/main">
                <a:solidFill>
                  <a:srgbClr val="FFFFFF"/>
                </a:solidFill>
              </a14:hiddenFill>
            </a:ext>
          </a:extLst>
        </p:spPr>
      </p:pic>
      <p:cxnSp>
        <p:nvCxnSpPr>
          <p:cNvPr id="7" name="Conector recto de flecha 6"/>
          <p:cNvCxnSpPr>
            <a:stCxn id="1026" idx="1"/>
          </p:cNvCxnSpPr>
          <p:nvPr/>
        </p:nvCxnSpPr>
        <p:spPr>
          <a:xfrm>
            <a:off x="5585298" y="1806278"/>
            <a:ext cx="14183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p:cNvCxnSpPr/>
          <p:nvPr/>
        </p:nvCxnSpPr>
        <p:spPr>
          <a:xfrm flipH="1">
            <a:off x="5652120" y="3867894"/>
            <a:ext cx="136815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7183388" y="2283718"/>
            <a:ext cx="1368152"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Black</a:t>
            </a:r>
            <a:endParaRPr lang="es-CO" dirty="0"/>
          </a:p>
        </p:txBody>
      </p:sp>
      <p:sp>
        <p:nvSpPr>
          <p:cNvPr id="14" name="Rectángulo 13"/>
          <p:cNvSpPr/>
          <p:nvPr/>
        </p:nvSpPr>
        <p:spPr>
          <a:xfrm>
            <a:off x="7164288" y="2749860"/>
            <a:ext cx="1368152"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White</a:t>
            </a:r>
            <a:endParaRPr lang="es-CO" dirty="0"/>
          </a:p>
        </p:txBody>
      </p:sp>
      <p:sp>
        <p:nvSpPr>
          <p:cNvPr id="15" name="Rectángulo 14"/>
          <p:cNvSpPr/>
          <p:nvPr/>
        </p:nvSpPr>
        <p:spPr>
          <a:xfrm>
            <a:off x="7164288" y="3216001"/>
            <a:ext cx="1368152"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Blue</a:t>
            </a:r>
            <a:endParaRPr lang="es-CO" dirty="0"/>
          </a:p>
        </p:txBody>
      </p:sp>
    </p:spTree>
    <p:extLst>
      <p:ext uri="{BB962C8B-B14F-4D97-AF65-F5344CB8AC3E}">
        <p14:creationId xmlns:p14="http://schemas.microsoft.com/office/powerpoint/2010/main" val="11810997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dirty="0" smtClean="0"/>
              <a:t>RETO 1</a:t>
            </a:r>
            <a:endParaRPr dirty="0"/>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ES" dirty="0" smtClean="0"/>
              <a:t>FECHA DE ENTREGA</a:t>
            </a:r>
          </a:p>
          <a:p>
            <a:pPr marL="0" lvl="0" indent="0">
              <a:spcBef>
                <a:spcPts val="0"/>
              </a:spcBef>
              <a:spcAft>
                <a:spcPts val="0"/>
              </a:spcAft>
              <a:buNone/>
            </a:pPr>
            <a:r>
              <a:rPr lang="es-ES"/>
              <a:t>8</a:t>
            </a:r>
            <a:r>
              <a:rPr lang="es-ES" smtClean="0"/>
              <a:t> de SEPTIEMBRE</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73959"/>
            <a:ext cx="1944216" cy="608667"/>
          </a:xfrm>
          <a:prstGeom prst="rect">
            <a:avLst/>
          </a:prstGeom>
        </p:spPr>
      </p:pic>
    </p:spTree>
    <p:extLst>
      <p:ext uri="{BB962C8B-B14F-4D97-AF65-F5344CB8AC3E}">
        <p14:creationId xmlns:p14="http://schemas.microsoft.com/office/powerpoint/2010/main" val="37563294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32675" t="10800" r="42241" b="9400"/>
          <a:stretch/>
        </p:blipFill>
        <p:spPr>
          <a:xfrm>
            <a:off x="1454366" y="1654448"/>
            <a:ext cx="1632887" cy="2922008"/>
          </a:xfrm>
          <a:prstGeom prst="rect">
            <a:avLst/>
          </a:prstGeom>
        </p:spPr>
      </p:pic>
      <p:pic>
        <p:nvPicPr>
          <p:cNvPr id="11" name="Picture 6" descr="D:\Usuarios\1143848922\Downloads\kisspng-feature-phone-smartphone-mobile-phone-accessories-black-border-mobile-phone-5a71a4107c60b5.332387841517397008509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616" y="1303021"/>
            <a:ext cx="2166373" cy="3541458"/>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3" name="Título 1"/>
          <p:cNvSpPr>
            <a:spLocks noGrp="1"/>
          </p:cNvSpPr>
          <p:nvPr>
            <p:ph type="title"/>
          </p:nvPr>
        </p:nvSpPr>
        <p:spPr>
          <a:xfrm>
            <a:off x="822960" y="214953"/>
            <a:ext cx="7543800" cy="1088068"/>
          </a:xfrm>
        </p:spPr>
        <p:txBody>
          <a:bodyPr/>
          <a:lstStyle/>
          <a:p>
            <a:r>
              <a:rPr lang="es-ES" dirty="0" smtClean="0"/>
              <a:t>RETO 1: GOOGLE MAPS</a:t>
            </a:r>
            <a:endParaRPr lang="es-CO" dirty="0"/>
          </a:p>
        </p:txBody>
      </p:sp>
      <p:sp>
        <p:nvSpPr>
          <p:cNvPr id="14" name="Rectángulo 13"/>
          <p:cNvSpPr/>
          <p:nvPr/>
        </p:nvSpPr>
        <p:spPr>
          <a:xfrm>
            <a:off x="-12190057" y="-7891503"/>
            <a:ext cx="186577"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6" name="Picture 2" descr="Resultado de imagen para maps marker 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9792" y="2887883"/>
            <a:ext cx="224379" cy="344197"/>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1454366" y="3958704"/>
            <a:ext cx="1584176" cy="432048"/>
          </a:xfrm>
          <a:prstGeom prst="rect">
            <a:avLst/>
          </a:prstGeom>
          <a:solidFill>
            <a:srgbClr val="0F6FC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50" dirty="0" smtClean="0">
                <a:solidFill>
                  <a:schemeClr val="tx1"/>
                </a:solidFill>
              </a:rPr>
              <a:t>El lugar más cercano es La Universidad </a:t>
            </a:r>
            <a:r>
              <a:rPr lang="es-ES" sz="1050" dirty="0" err="1" smtClean="0">
                <a:solidFill>
                  <a:schemeClr val="tx1"/>
                </a:solidFill>
              </a:rPr>
              <a:t>Icesi</a:t>
            </a:r>
            <a:r>
              <a:rPr lang="es-ES" sz="1050" dirty="0" smtClean="0">
                <a:solidFill>
                  <a:schemeClr val="tx1"/>
                </a:solidFill>
              </a:rPr>
              <a:t> </a:t>
            </a:r>
            <a:endParaRPr lang="es-CO" sz="1050" dirty="0">
              <a:solidFill>
                <a:schemeClr val="tx1"/>
              </a:solidFill>
            </a:endParaRPr>
          </a:p>
        </p:txBody>
      </p:sp>
      <p:sp>
        <p:nvSpPr>
          <p:cNvPr id="16" name="Elipse 15"/>
          <p:cNvSpPr/>
          <p:nvPr/>
        </p:nvSpPr>
        <p:spPr>
          <a:xfrm>
            <a:off x="2667965" y="1760415"/>
            <a:ext cx="288032" cy="288032"/>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solidFill>
                  <a:schemeClr val="tx1"/>
                </a:solidFill>
              </a:rPr>
              <a:t>+</a:t>
            </a:r>
            <a:endParaRPr lang="es-CO" dirty="0">
              <a:solidFill>
                <a:schemeClr val="tx1"/>
              </a:solidFill>
            </a:endParaRPr>
          </a:p>
        </p:txBody>
      </p:sp>
      <p:pic>
        <p:nvPicPr>
          <p:cNvPr id="1028" name="Picture 4" descr="Resultado de imagen para maps marker person png"/>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619672" y="1959041"/>
            <a:ext cx="432048" cy="432048"/>
          </a:xfrm>
          <a:prstGeom prst="rect">
            <a:avLst/>
          </a:prstGeom>
          <a:noFill/>
          <a:extLst>
            <a:ext uri="{909E8E84-426E-40DD-AFC4-6F175D3DCCD1}">
              <a14:hiddenFill xmlns:a14="http://schemas.microsoft.com/office/drawing/2010/main">
                <a:solidFill>
                  <a:srgbClr val="FFFFFF"/>
                </a:solidFill>
              </a14:hiddenFill>
            </a:ext>
          </a:extLst>
        </p:spPr>
      </p:pic>
      <p:pic>
        <p:nvPicPr>
          <p:cNvPr id="19" name="Imagen 18"/>
          <p:cNvPicPr>
            <a:picLocks noChangeAspect="1"/>
          </p:cNvPicPr>
          <p:nvPr/>
        </p:nvPicPr>
        <p:blipFill rotWithShape="1">
          <a:blip r:embed="rId6"/>
          <a:srcRect l="14169" t="26200" r="64569" b="8000"/>
          <a:stretch/>
        </p:blipFill>
        <p:spPr>
          <a:xfrm>
            <a:off x="3703498" y="1427906"/>
            <a:ext cx="1788118" cy="3112649"/>
          </a:xfrm>
          <a:prstGeom prst="rect">
            <a:avLst/>
          </a:prstGeom>
          <a:scene3d>
            <a:camera prst="perspectiveRight">
              <a:rot lat="0" lon="19199990" rev="0"/>
            </a:camera>
            <a:lightRig rig="threePt" dir="t"/>
          </a:scene3d>
        </p:spPr>
      </p:pic>
      <p:cxnSp>
        <p:nvCxnSpPr>
          <p:cNvPr id="22" name="Conector recto de flecha 21"/>
          <p:cNvCxnSpPr/>
          <p:nvPr/>
        </p:nvCxnSpPr>
        <p:spPr>
          <a:xfrm>
            <a:off x="5040632" y="1926919"/>
            <a:ext cx="8640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onector recto de flecha 26"/>
          <p:cNvCxnSpPr/>
          <p:nvPr/>
        </p:nvCxnSpPr>
        <p:spPr>
          <a:xfrm>
            <a:off x="4283968" y="2174496"/>
            <a:ext cx="16561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Conector recto de flecha 28"/>
          <p:cNvCxnSpPr/>
          <p:nvPr/>
        </p:nvCxnSpPr>
        <p:spPr>
          <a:xfrm>
            <a:off x="5040632" y="2931790"/>
            <a:ext cx="8995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ector recto de flecha 30"/>
          <p:cNvCxnSpPr/>
          <p:nvPr/>
        </p:nvCxnSpPr>
        <p:spPr>
          <a:xfrm>
            <a:off x="5059568" y="4011910"/>
            <a:ext cx="8640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CuadroTexto 27"/>
          <p:cNvSpPr txBox="1"/>
          <p:nvPr/>
        </p:nvSpPr>
        <p:spPr>
          <a:xfrm>
            <a:off x="5907000" y="1614492"/>
            <a:ext cx="2232248" cy="430887"/>
          </a:xfrm>
          <a:prstGeom prst="rect">
            <a:avLst/>
          </a:prstGeom>
          <a:noFill/>
        </p:spPr>
        <p:txBody>
          <a:bodyPr wrap="square" rtlCol="0">
            <a:spAutoFit/>
          </a:bodyPr>
          <a:lstStyle/>
          <a:p>
            <a:r>
              <a:rPr lang="es-ES" sz="1100" dirty="0" smtClean="0"/>
              <a:t>Permite agregar nuevos lugares para que la app los recuerde</a:t>
            </a:r>
            <a:endParaRPr lang="es-CO" sz="1100" dirty="0"/>
          </a:p>
        </p:txBody>
      </p:sp>
      <p:sp>
        <p:nvSpPr>
          <p:cNvPr id="33" name="CuadroTexto 32"/>
          <p:cNvSpPr txBox="1"/>
          <p:nvPr/>
        </p:nvSpPr>
        <p:spPr>
          <a:xfrm>
            <a:off x="5907000" y="2045379"/>
            <a:ext cx="2232248" cy="600164"/>
          </a:xfrm>
          <a:prstGeom prst="rect">
            <a:avLst/>
          </a:prstGeom>
          <a:noFill/>
        </p:spPr>
        <p:txBody>
          <a:bodyPr wrap="square" rtlCol="0">
            <a:spAutoFit/>
          </a:bodyPr>
          <a:lstStyle/>
          <a:p>
            <a:r>
              <a:rPr lang="es-ES" sz="1100" dirty="0" smtClean="0"/>
              <a:t>Este marcador está puesto donde se encuentre ubicada la persona</a:t>
            </a:r>
            <a:endParaRPr lang="es-CO" sz="1100" dirty="0"/>
          </a:p>
        </p:txBody>
      </p:sp>
      <p:sp>
        <p:nvSpPr>
          <p:cNvPr id="34" name="CuadroTexto 33"/>
          <p:cNvSpPr txBox="1"/>
          <p:nvPr/>
        </p:nvSpPr>
        <p:spPr>
          <a:xfrm>
            <a:off x="5907000" y="2781867"/>
            <a:ext cx="2232248" cy="430887"/>
          </a:xfrm>
          <a:prstGeom prst="rect">
            <a:avLst/>
          </a:prstGeom>
          <a:noFill/>
        </p:spPr>
        <p:txBody>
          <a:bodyPr wrap="square" rtlCol="0">
            <a:spAutoFit/>
          </a:bodyPr>
          <a:lstStyle/>
          <a:p>
            <a:r>
              <a:rPr lang="es-ES" sz="1100" dirty="0" smtClean="0"/>
              <a:t>El marcador está puesto donde lo ubique la persona</a:t>
            </a:r>
            <a:endParaRPr lang="es-CO" sz="1100" dirty="0"/>
          </a:p>
        </p:txBody>
      </p:sp>
      <p:sp>
        <p:nvSpPr>
          <p:cNvPr id="35" name="CuadroTexto 34"/>
          <p:cNvSpPr txBox="1"/>
          <p:nvPr/>
        </p:nvSpPr>
        <p:spPr>
          <a:xfrm>
            <a:off x="5940152" y="3796466"/>
            <a:ext cx="2232248" cy="600164"/>
          </a:xfrm>
          <a:prstGeom prst="rect">
            <a:avLst/>
          </a:prstGeom>
          <a:noFill/>
        </p:spPr>
        <p:txBody>
          <a:bodyPr wrap="square" rtlCol="0">
            <a:spAutoFit/>
          </a:bodyPr>
          <a:lstStyle/>
          <a:p>
            <a:r>
              <a:rPr lang="es-ES" sz="1100" dirty="0" smtClean="0"/>
              <a:t>El cajón de información dirá información acerca del estado de la persona</a:t>
            </a:r>
            <a:endParaRPr lang="es-CO" sz="1100" dirty="0"/>
          </a:p>
        </p:txBody>
      </p:sp>
    </p:spTree>
    <p:extLst>
      <p:ext uri="{BB962C8B-B14F-4D97-AF65-F5344CB8AC3E}">
        <p14:creationId xmlns:p14="http://schemas.microsoft.com/office/powerpoint/2010/main" val="259082033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42814" t="10346" r="32102" b="9853"/>
          <a:stretch/>
        </p:blipFill>
        <p:spPr>
          <a:xfrm>
            <a:off x="1454366" y="1654448"/>
            <a:ext cx="1632887" cy="2922008"/>
          </a:xfrm>
          <a:prstGeom prst="rect">
            <a:avLst/>
          </a:prstGeom>
        </p:spPr>
      </p:pic>
      <p:sp>
        <p:nvSpPr>
          <p:cNvPr id="13" name="Título 1"/>
          <p:cNvSpPr>
            <a:spLocks noGrp="1"/>
          </p:cNvSpPr>
          <p:nvPr>
            <p:ph type="title"/>
          </p:nvPr>
        </p:nvSpPr>
        <p:spPr>
          <a:xfrm>
            <a:off x="822960" y="214953"/>
            <a:ext cx="7543800" cy="1088068"/>
          </a:xfrm>
        </p:spPr>
        <p:txBody>
          <a:bodyPr/>
          <a:lstStyle/>
          <a:p>
            <a:r>
              <a:rPr lang="es-ES" dirty="0" smtClean="0"/>
              <a:t>RETO 1: GOOGLE MAPS</a:t>
            </a:r>
            <a:endParaRPr lang="es-CO" dirty="0"/>
          </a:p>
        </p:txBody>
      </p:sp>
      <p:pic>
        <p:nvPicPr>
          <p:cNvPr id="5" name="Imagen 4"/>
          <p:cNvPicPr>
            <a:picLocks noChangeAspect="1"/>
          </p:cNvPicPr>
          <p:nvPr/>
        </p:nvPicPr>
        <p:blipFill rotWithShape="1">
          <a:blip r:embed="rId3"/>
          <a:srcRect l="14169" t="26200" r="64569" b="8000"/>
          <a:stretch/>
        </p:blipFill>
        <p:spPr>
          <a:xfrm>
            <a:off x="3654252" y="1386547"/>
            <a:ext cx="1880484" cy="3273435"/>
          </a:xfrm>
          <a:prstGeom prst="rect">
            <a:avLst/>
          </a:prstGeom>
          <a:scene3d>
            <a:camera prst="perspectiveRight">
              <a:rot lat="0" lon="19499996" rev="0"/>
            </a:camera>
            <a:lightRig rig="threePt" dir="t"/>
          </a:scene3d>
        </p:spPr>
      </p:pic>
      <p:sp>
        <p:nvSpPr>
          <p:cNvPr id="14" name="Rectángulo 13"/>
          <p:cNvSpPr/>
          <p:nvPr/>
        </p:nvSpPr>
        <p:spPr>
          <a:xfrm>
            <a:off x="-12190057" y="-7891503"/>
            <a:ext cx="186577"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6" name="Picture 2" descr="Resultado de imagen para maps marker 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6111" y="2931790"/>
            <a:ext cx="224379" cy="344197"/>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1454366" y="3958704"/>
            <a:ext cx="1584176" cy="432048"/>
          </a:xfrm>
          <a:prstGeom prst="rect">
            <a:avLst/>
          </a:prstGeom>
          <a:solidFill>
            <a:srgbClr val="0F6FC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50" dirty="0" smtClean="0">
                <a:solidFill>
                  <a:schemeClr val="tx1"/>
                </a:solidFill>
              </a:rPr>
              <a:t>El lugar más cercano es La Universidad </a:t>
            </a:r>
            <a:r>
              <a:rPr lang="es-ES" sz="1050" dirty="0" err="1" smtClean="0">
                <a:solidFill>
                  <a:schemeClr val="tx1"/>
                </a:solidFill>
              </a:rPr>
              <a:t>Icesi</a:t>
            </a:r>
            <a:r>
              <a:rPr lang="es-ES" sz="1050" dirty="0" smtClean="0">
                <a:solidFill>
                  <a:schemeClr val="tx1"/>
                </a:solidFill>
              </a:rPr>
              <a:t> </a:t>
            </a:r>
            <a:endParaRPr lang="es-CO" sz="1050" dirty="0">
              <a:solidFill>
                <a:schemeClr val="tx1"/>
              </a:solidFill>
            </a:endParaRPr>
          </a:p>
        </p:txBody>
      </p:sp>
      <p:sp>
        <p:nvSpPr>
          <p:cNvPr id="16" name="Elipse 15"/>
          <p:cNvSpPr/>
          <p:nvPr/>
        </p:nvSpPr>
        <p:spPr>
          <a:xfrm>
            <a:off x="2667965" y="1760415"/>
            <a:ext cx="288032" cy="288032"/>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solidFill>
                  <a:schemeClr val="tx1"/>
                </a:solidFill>
              </a:rPr>
              <a:t>+</a:t>
            </a:r>
            <a:endParaRPr lang="es-CO" dirty="0">
              <a:solidFill>
                <a:schemeClr val="tx1"/>
              </a:solidFill>
            </a:endParaRPr>
          </a:p>
        </p:txBody>
      </p:sp>
      <p:cxnSp>
        <p:nvCxnSpPr>
          <p:cNvPr id="22" name="Conector recto de flecha 21"/>
          <p:cNvCxnSpPr/>
          <p:nvPr/>
        </p:nvCxnSpPr>
        <p:spPr>
          <a:xfrm>
            <a:off x="5040632" y="1926919"/>
            <a:ext cx="8640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onector recto de flecha 26"/>
          <p:cNvCxnSpPr/>
          <p:nvPr/>
        </p:nvCxnSpPr>
        <p:spPr>
          <a:xfrm>
            <a:off x="4752600" y="2345461"/>
            <a:ext cx="11521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CuadroTexto 27"/>
          <p:cNvSpPr txBox="1"/>
          <p:nvPr/>
        </p:nvSpPr>
        <p:spPr>
          <a:xfrm>
            <a:off x="5907000" y="1614492"/>
            <a:ext cx="2232248" cy="600164"/>
          </a:xfrm>
          <a:prstGeom prst="rect">
            <a:avLst/>
          </a:prstGeom>
          <a:noFill/>
        </p:spPr>
        <p:txBody>
          <a:bodyPr wrap="square" rtlCol="0">
            <a:spAutoFit/>
          </a:bodyPr>
          <a:lstStyle/>
          <a:p>
            <a:r>
              <a:rPr lang="es-ES" sz="1100" dirty="0" smtClean="0"/>
              <a:t>La implementación es libre, pero poder </a:t>
            </a:r>
            <a:r>
              <a:rPr lang="es-ES" sz="1100" dirty="0" err="1" smtClean="0"/>
              <a:t>normbrar</a:t>
            </a:r>
            <a:r>
              <a:rPr lang="es-ES" sz="1100" dirty="0" smtClean="0"/>
              <a:t> y marcar el lugar.</a:t>
            </a:r>
            <a:endParaRPr lang="es-CO" sz="1100" dirty="0"/>
          </a:p>
        </p:txBody>
      </p:sp>
      <p:sp>
        <p:nvSpPr>
          <p:cNvPr id="33" name="CuadroTexto 32"/>
          <p:cNvSpPr txBox="1"/>
          <p:nvPr/>
        </p:nvSpPr>
        <p:spPr>
          <a:xfrm>
            <a:off x="5907000" y="2211710"/>
            <a:ext cx="2232248" cy="769441"/>
          </a:xfrm>
          <a:prstGeom prst="rect">
            <a:avLst/>
          </a:prstGeom>
          <a:noFill/>
        </p:spPr>
        <p:txBody>
          <a:bodyPr wrap="square" rtlCol="0">
            <a:spAutoFit/>
          </a:bodyPr>
          <a:lstStyle/>
          <a:p>
            <a:r>
              <a:rPr lang="es-ES" sz="1100" dirty="0" smtClean="0"/>
              <a:t>La información que el marcador que debe ofrecer es a cuántos metros se encuentra el usuario del lugar.</a:t>
            </a:r>
            <a:endParaRPr lang="es-CO" sz="1100" dirty="0"/>
          </a:p>
        </p:txBody>
      </p:sp>
      <p:sp>
        <p:nvSpPr>
          <p:cNvPr id="3" name="Llamada rectangular 2"/>
          <p:cNvSpPr/>
          <p:nvPr/>
        </p:nvSpPr>
        <p:spPr>
          <a:xfrm>
            <a:off x="1944473" y="2250169"/>
            <a:ext cx="749658" cy="502271"/>
          </a:xfrm>
          <a:prstGeom prst="wedgeRectCallout">
            <a:avLst>
              <a:gd name="adj1" fmla="val -21511"/>
              <a:gd name="adj2" fmla="val 7666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500" dirty="0" smtClean="0">
                <a:solidFill>
                  <a:schemeClr val="bg1"/>
                </a:solidFill>
              </a:rPr>
              <a:t>Universidad </a:t>
            </a:r>
            <a:r>
              <a:rPr lang="es-ES" sz="500" dirty="0" err="1" smtClean="0">
                <a:solidFill>
                  <a:schemeClr val="bg1"/>
                </a:solidFill>
              </a:rPr>
              <a:t>Icesi</a:t>
            </a:r>
            <a:endParaRPr lang="es-ES" sz="500" dirty="0" smtClean="0">
              <a:solidFill>
                <a:schemeClr val="bg1"/>
              </a:solidFill>
            </a:endParaRPr>
          </a:p>
          <a:p>
            <a:pPr algn="ctr"/>
            <a:r>
              <a:rPr lang="es-ES" sz="500" dirty="0" smtClean="0">
                <a:solidFill>
                  <a:schemeClr val="bg1"/>
                </a:solidFill>
              </a:rPr>
              <a:t>Usted se encuentra a 500m del lugar</a:t>
            </a:r>
            <a:endParaRPr lang="es-CO" sz="500" dirty="0">
              <a:solidFill>
                <a:schemeClr val="bg1"/>
              </a:solidFill>
            </a:endParaRPr>
          </a:p>
        </p:txBody>
      </p:sp>
      <p:pic>
        <p:nvPicPr>
          <p:cNvPr id="21" name="Picture 6" descr="D:\Usuarios\1143848922\Downloads\kisspng-feature-phone-smartphone-mobile-phone-accessories-black-border-mobile-phone-5a71a4107c60b5.3323878415173970085095.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5616" y="1303021"/>
            <a:ext cx="2166373" cy="3541458"/>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35912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 dirty="0"/>
              <a:t>Referenciar Views</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4" name="Rectángulo 3"/>
          <p:cNvSpPr/>
          <p:nvPr/>
        </p:nvSpPr>
        <p:spPr>
          <a:xfrm>
            <a:off x="6473612" y="4443957"/>
            <a:ext cx="562975" cy="307777"/>
          </a:xfrm>
          <a:prstGeom prst="rect">
            <a:avLst/>
          </a:prstGeom>
        </p:spPr>
        <p:txBody>
          <a:bodyPr wrap="none">
            <a:spAutoFit/>
          </a:bodyPr>
          <a:lstStyle/>
          <a:p>
            <a:r>
              <a:rPr lang="es-ES" b="1" dirty="0" smtClean="0"/>
              <a:t>XML</a:t>
            </a:r>
            <a:endParaRPr lang="es-CO" dirty="0"/>
          </a:p>
        </p:txBody>
      </p:sp>
      <p:sp>
        <p:nvSpPr>
          <p:cNvPr id="8" name="Rectángulo 7"/>
          <p:cNvSpPr/>
          <p:nvPr/>
        </p:nvSpPr>
        <p:spPr>
          <a:xfrm>
            <a:off x="2051719" y="4443958"/>
            <a:ext cx="663964" cy="307777"/>
          </a:xfrm>
          <a:prstGeom prst="rect">
            <a:avLst/>
          </a:prstGeom>
        </p:spPr>
        <p:txBody>
          <a:bodyPr wrap="none">
            <a:spAutoFit/>
          </a:bodyPr>
          <a:lstStyle/>
          <a:p>
            <a:r>
              <a:rPr lang="es-ES" b="1" dirty="0" smtClean="0"/>
              <a:t>JAVA</a:t>
            </a:r>
            <a:endParaRPr lang="es-CO" dirty="0"/>
          </a:p>
        </p:txBody>
      </p:sp>
      <p:sp>
        <p:nvSpPr>
          <p:cNvPr id="10" name="Rectangle 3"/>
          <p:cNvSpPr>
            <a:spLocks noChangeArrowheads="1"/>
          </p:cNvSpPr>
          <p:nvPr/>
        </p:nvSpPr>
        <p:spPr bwMode="auto">
          <a:xfrm>
            <a:off x="305447" y="1491630"/>
            <a:ext cx="4156509" cy="1323439"/>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1000" b="0" i="0" u="none" strike="noStrike" cap="none" normalizeH="0" baseline="0" dirty="0" smtClean="0">
                <a:ln>
                  <a:noFill/>
                </a:ln>
                <a:solidFill>
                  <a:srgbClr val="BBB52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BBB529"/>
                </a:solidFill>
                <a:effectLst/>
                <a:latin typeface="Courier New" panose="02070309020205020404" pitchFamily="49" charset="0"/>
                <a:cs typeface="Courier New" panose="02070309020205020404" pitchFamily="49" charset="0"/>
              </a:rPr>
              <a:t>Override</a:t>
            </a:r>
            <a:r>
              <a:rPr kumimoji="0" lang="es-CO" altLang="es-CO" sz="1000" b="0" i="0" u="none" strike="noStrike" cap="none" normalizeH="0" baseline="0" dirty="0" smtClean="0">
                <a:ln>
                  <a:noFill/>
                </a:ln>
                <a:solidFill>
                  <a:srgbClr val="BBB529"/>
                </a:solidFill>
                <a:effectLst/>
                <a:latin typeface="Courier New" panose="02070309020205020404" pitchFamily="49" charset="0"/>
                <a:cs typeface="Courier New" panose="02070309020205020404" pitchFamily="49" charset="0"/>
              </a:rPr>
              <a:t/>
            </a:r>
            <a:br>
              <a:rPr kumimoji="0" lang="es-CO" altLang="es-CO" sz="1000" b="0" i="0" u="none" strike="noStrike" cap="none" normalizeH="0" baseline="0" dirty="0" smtClean="0">
                <a:ln>
                  <a:noFill/>
                </a:ln>
                <a:solidFill>
                  <a:srgbClr val="BBB52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err="1" smtClean="0">
                <a:ln>
                  <a:noFill/>
                </a:ln>
                <a:solidFill>
                  <a:srgbClr val="CC7832"/>
                </a:solidFill>
                <a:effectLst/>
                <a:latin typeface="Courier New" panose="02070309020205020404" pitchFamily="49" charset="0"/>
                <a:cs typeface="Courier New" panose="02070309020205020404" pitchFamily="49" charset="0"/>
              </a:rPr>
              <a:t>protected</a:t>
            </a: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CC7832"/>
                </a:solidFill>
                <a:effectLst/>
                <a:latin typeface="Courier New" panose="02070309020205020404" pitchFamily="49" charset="0"/>
                <a:cs typeface="Courier New" panose="02070309020205020404" pitchFamily="49" charset="0"/>
              </a:rPr>
              <a:t>void</a:t>
            </a: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FFC66D"/>
                </a:solidFill>
                <a:effectLst/>
                <a:latin typeface="Courier New" panose="02070309020205020404" pitchFamily="49" charset="0"/>
                <a:cs typeface="Courier New" panose="02070309020205020404" pitchFamily="49" charset="0"/>
              </a:rPr>
              <a:t>onCreate</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Bundle</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savedInstanceState</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b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CC7832"/>
                </a:solidFill>
                <a:effectLst/>
                <a:latin typeface="Courier New" panose="02070309020205020404" pitchFamily="49" charset="0"/>
                <a:cs typeface="Courier New" panose="02070309020205020404" pitchFamily="49" charset="0"/>
              </a:rPr>
              <a:t>super</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.onCreate</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savedInstanceState</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setContentView</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R.layout.</a:t>
            </a:r>
            <a:r>
              <a:rPr kumimoji="0" lang="es-CO" altLang="es-CO" sz="1000" b="0" i="1"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activity_main</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Button</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login_btn</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findViewById</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R.id.</a:t>
            </a:r>
            <a:r>
              <a:rPr kumimoji="0" lang="es-CO" altLang="es-CO" sz="1000" b="0" i="1"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login_btn</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endParaRPr kumimoji="0" lang="es-CO" altLang="es-CO" sz="1800" b="0" i="0" u="none" strike="noStrike" cap="none" normalizeH="0" baseline="0" dirty="0" smtClean="0">
              <a:ln>
                <a:noFill/>
              </a:ln>
              <a:solidFill>
                <a:schemeClr val="tx1"/>
              </a:solidFill>
              <a:effectLst/>
              <a:latin typeface="Arial" panose="020B0604020202020204" pitchFamily="34" charset="0"/>
            </a:endParaRPr>
          </a:p>
        </p:txBody>
      </p:sp>
      <p:sp>
        <p:nvSpPr>
          <p:cNvPr id="11" name="Rectangle 4"/>
          <p:cNvSpPr>
            <a:spLocks noChangeArrowheads="1"/>
          </p:cNvSpPr>
          <p:nvPr/>
        </p:nvSpPr>
        <p:spPr bwMode="auto">
          <a:xfrm>
            <a:off x="4594860" y="1491630"/>
            <a:ext cx="4320480" cy="193899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1000" b="0" i="0" u="none" strike="noStrike" cap="none" normalizeH="0" baseline="0" dirty="0" smtClean="0">
                <a:ln>
                  <a:noFill/>
                </a:ln>
                <a:solidFill>
                  <a:srgbClr val="E8BF6A"/>
                </a:solidFill>
                <a:effectLst/>
                <a:latin typeface="Courier New" panose="02070309020205020404" pitchFamily="49" charset="0"/>
                <a:cs typeface="Courier New" panose="02070309020205020404" pitchFamily="49" charset="0"/>
              </a:rPr>
              <a:t>&lt;</a:t>
            </a:r>
            <a:r>
              <a:rPr kumimoji="0" lang="es-CO" altLang="es-CO" sz="1000" b="0" i="0" u="none" strike="noStrike" cap="none" normalizeH="0" baseline="0" dirty="0" err="1" smtClean="0">
                <a:ln>
                  <a:noFill/>
                </a:ln>
                <a:solidFill>
                  <a:srgbClr val="E8BF6A"/>
                </a:solidFill>
                <a:effectLst/>
                <a:latin typeface="Courier New" panose="02070309020205020404" pitchFamily="49" charset="0"/>
                <a:cs typeface="Courier New" panose="02070309020205020404" pitchFamily="49" charset="0"/>
              </a:rPr>
              <a:t>Button</a:t>
            </a:r>
            <a:r>
              <a:rPr kumimoji="0" lang="es-CO" altLang="es-CO" sz="1000" b="0" i="0" u="none" strike="noStrike" cap="none" normalizeH="0" baseline="0" dirty="0" smtClean="0">
                <a:ln>
                  <a:noFill/>
                </a:ln>
                <a:solidFill>
                  <a:srgbClr val="E8BF6A"/>
                </a:solidFill>
                <a:effectLst/>
                <a:latin typeface="Courier New" panose="02070309020205020404" pitchFamily="49" charset="0"/>
                <a:cs typeface="Courier New" panose="02070309020205020404" pitchFamily="49" charset="0"/>
              </a:rPr>
              <a:t/>
            </a:r>
            <a:br>
              <a:rPr kumimoji="0" lang="es-CO" altLang="es-CO" sz="1000" b="0" i="0" u="none" strike="noStrike" cap="none" normalizeH="0" baseline="0" dirty="0" smtClean="0">
                <a:ln>
                  <a:noFill/>
                </a:ln>
                <a:solidFill>
                  <a:srgbClr val="E8BF6A"/>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E8BF6A"/>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:layout_width</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match_parent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:layout_height</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wrap_content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:layout_marginTop</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"15dp"</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:layout_marginLeft</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"50dp"</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:layout_marginRight</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"50dp"</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:textColor</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"#9F4898"</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:background</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drawable</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back_btn</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:text</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Login</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:id</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"@+id/</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login_btn</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style</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style</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Widget.AppCompat.Button.Borderless</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smtClean="0">
                <a:ln>
                  <a:noFill/>
                </a:ln>
                <a:solidFill>
                  <a:srgbClr val="E8BF6A"/>
                </a:solidFill>
                <a:effectLst/>
                <a:latin typeface="Courier New" panose="02070309020205020404" pitchFamily="49" charset="0"/>
                <a:cs typeface="Courier New" panose="02070309020205020404" pitchFamily="49" charset="0"/>
              </a:rPr>
              <a:t>/&gt;</a:t>
            </a:r>
            <a:endParaRPr kumimoji="0" lang="es-CO" altLang="es-CO" sz="1800" b="0" i="0" u="none" strike="noStrike" cap="none" normalizeH="0" baseline="0" dirty="0" smtClean="0">
              <a:ln>
                <a:noFill/>
              </a:ln>
              <a:solidFill>
                <a:schemeClr val="tx1"/>
              </a:solidFill>
              <a:effectLst/>
              <a:latin typeface="Arial" panose="020B0604020202020204" pitchFamily="34" charset="0"/>
            </a:endParaRPr>
          </a:p>
        </p:txBody>
      </p:sp>
      <p:sp>
        <p:nvSpPr>
          <p:cNvPr id="13" name="Rectángulo 12"/>
          <p:cNvSpPr/>
          <p:nvPr/>
        </p:nvSpPr>
        <p:spPr>
          <a:xfrm>
            <a:off x="4890646" y="3752519"/>
            <a:ext cx="3728906" cy="307777"/>
          </a:xfrm>
          <a:prstGeom prst="rect">
            <a:avLst/>
          </a:prstGeom>
        </p:spPr>
        <p:txBody>
          <a:bodyPr wrap="none">
            <a:spAutoFit/>
          </a:bodyPr>
          <a:lstStyle/>
          <a:p>
            <a:r>
              <a:rPr lang="es-CO" altLang="es-CO" dirty="0" err="1">
                <a:solidFill>
                  <a:srgbClr val="9876AA"/>
                </a:solidFill>
                <a:latin typeface="Courier New" panose="02070309020205020404" pitchFamily="49" charset="0"/>
                <a:cs typeface="Courier New" panose="02070309020205020404" pitchFamily="49" charset="0"/>
              </a:rPr>
              <a:t>android</a:t>
            </a:r>
            <a:r>
              <a:rPr lang="es-CO" altLang="es-CO" dirty="0" err="1">
                <a:solidFill>
                  <a:srgbClr val="BABABA"/>
                </a:solidFill>
                <a:latin typeface="Courier New" panose="02070309020205020404" pitchFamily="49" charset="0"/>
                <a:cs typeface="Courier New" panose="02070309020205020404" pitchFamily="49" charset="0"/>
              </a:rPr>
              <a:t>:id</a:t>
            </a:r>
            <a:r>
              <a:rPr lang="es-CO" altLang="es-CO" dirty="0">
                <a:solidFill>
                  <a:srgbClr val="BABABA"/>
                </a:solidFill>
                <a:latin typeface="Courier New" panose="02070309020205020404" pitchFamily="49" charset="0"/>
                <a:cs typeface="Courier New" panose="02070309020205020404" pitchFamily="49" charset="0"/>
              </a:rPr>
              <a:t>=</a:t>
            </a:r>
            <a:r>
              <a:rPr lang="es-CO" altLang="es-CO" dirty="0">
                <a:solidFill>
                  <a:srgbClr val="6A8759"/>
                </a:solidFill>
                <a:latin typeface="Courier New" panose="02070309020205020404" pitchFamily="49" charset="0"/>
                <a:cs typeface="Courier New" panose="02070309020205020404" pitchFamily="49" charset="0"/>
              </a:rPr>
              <a:t>"@+id</a:t>
            </a:r>
            <a:r>
              <a:rPr lang="es-CO" altLang="es-CO" dirty="0" smtClean="0">
                <a:solidFill>
                  <a:srgbClr val="6A8759"/>
                </a:solidFill>
                <a:latin typeface="Courier New" panose="02070309020205020404" pitchFamily="49" charset="0"/>
                <a:cs typeface="Courier New" panose="02070309020205020404" pitchFamily="49" charset="0"/>
              </a:rPr>
              <a:t>/&lt;IDENTIFICADOR&gt;"</a:t>
            </a:r>
            <a:endParaRPr lang="es-CO" dirty="0"/>
          </a:p>
        </p:txBody>
      </p:sp>
      <p:sp>
        <p:nvSpPr>
          <p:cNvPr id="12" name="Rectángulo 11"/>
          <p:cNvSpPr/>
          <p:nvPr/>
        </p:nvSpPr>
        <p:spPr>
          <a:xfrm>
            <a:off x="378021" y="3690964"/>
            <a:ext cx="4011359" cy="738664"/>
          </a:xfrm>
          <a:prstGeom prst="rect">
            <a:avLst/>
          </a:prstGeom>
        </p:spPr>
        <p:txBody>
          <a:bodyPr wrap="square">
            <a:spAutoFit/>
          </a:bodyPr>
          <a:lstStyle/>
          <a:p>
            <a:r>
              <a:rPr lang="es-CO" altLang="es-CO" dirty="0" smtClean="0">
                <a:solidFill>
                  <a:srgbClr val="A9B7C6"/>
                </a:solidFill>
                <a:latin typeface="Courier New" panose="02070309020205020404" pitchFamily="49" charset="0"/>
                <a:cs typeface="Courier New" panose="02070309020205020404" pitchFamily="49" charset="0"/>
              </a:rPr>
              <a:t>&lt;VIEW&gt; &lt;referencia&gt; = </a:t>
            </a:r>
            <a:r>
              <a:rPr lang="es-CO" altLang="es-CO" dirty="0" err="1">
                <a:solidFill>
                  <a:srgbClr val="A9B7C6"/>
                </a:solidFill>
                <a:latin typeface="Courier New" panose="02070309020205020404" pitchFamily="49" charset="0"/>
                <a:cs typeface="Courier New" panose="02070309020205020404" pitchFamily="49" charset="0"/>
              </a:rPr>
              <a:t>findViewById</a:t>
            </a:r>
            <a:r>
              <a:rPr lang="es-CO" altLang="es-CO" dirty="0">
                <a:solidFill>
                  <a:srgbClr val="A9B7C6"/>
                </a:solidFill>
                <a:latin typeface="Courier New" panose="02070309020205020404" pitchFamily="49" charset="0"/>
                <a:cs typeface="Courier New" panose="02070309020205020404" pitchFamily="49" charset="0"/>
              </a:rPr>
              <a:t>(R.id</a:t>
            </a:r>
            <a:r>
              <a:rPr lang="es-CO" altLang="es-CO" dirty="0" smtClean="0">
                <a:solidFill>
                  <a:srgbClr val="A9B7C6"/>
                </a:solidFill>
                <a:latin typeface="Courier New" panose="02070309020205020404" pitchFamily="49" charset="0"/>
                <a:cs typeface="Courier New" panose="02070309020205020404" pitchFamily="49" charset="0"/>
              </a:rPr>
              <a:t>.</a:t>
            </a:r>
            <a:r>
              <a:rPr lang="es-CO" altLang="es-CO" i="1" dirty="0" smtClean="0">
                <a:solidFill>
                  <a:srgbClr val="9876AA"/>
                </a:solidFill>
                <a:latin typeface="Courier New" panose="02070309020205020404" pitchFamily="49" charset="0"/>
                <a:cs typeface="Courier New" panose="02070309020205020404" pitchFamily="49" charset="0"/>
              </a:rPr>
              <a:t>&lt;IDENTIFICADOR&gt;</a:t>
            </a:r>
            <a:r>
              <a:rPr lang="es-CO" altLang="es-CO" dirty="0" smtClean="0">
                <a:solidFill>
                  <a:srgbClr val="A9B7C6"/>
                </a:solidFill>
                <a:latin typeface="Courier New" panose="02070309020205020404" pitchFamily="49" charset="0"/>
                <a:cs typeface="Courier New" panose="02070309020205020404" pitchFamily="49" charset="0"/>
              </a:rPr>
              <a:t>)</a:t>
            </a:r>
            <a:r>
              <a:rPr lang="es-CO" altLang="es-CO" dirty="0" smtClean="0">
                <a:solidFill>
                  <a:srgbClr val="CC7832"/>
                </a:solidFill>
                <a:latin typeface="Courier New" panose="02070309020205020404" pitchFamily="49" charset="0"/>
                <a:cs typeface="Courier New" panose="02070309020205020404" pitchFamily="49" charset="0"/>
              </a:rPr>
              <a:t>;</a:t>
            </a:r>
            <a:r>
              <a:rPr lang="es-CO" altLang="es-CO" dirty="0">
                <a:solidFill>
                  <a:srgbClr val="CC7832"/>
                </a:solidFill>
                <a:latin typeface="Courier New" panose="02070309020205020404" pitchFamily="49" charset="0"/>
                <a:cs typeface="Courier New" panose="02070309020205020404" pitchFamily="49" charset="0"/>
              </a:rPr>
              <a:t/>
            </a:r>
            <a:br>
              <a:rPr lang="es-CO" altLang="es-CO" dirty="0">
                <a:solidFill>
                  <a:srgbClr val="CC7832"/>
                </a:solidFill>
                <a:latin typeface="Courier New" panose="02070309020205020404" pitchFamily="49" charset="0"/>
                <a:cs typeface="Courier New" panose="02070309020205020404" pitchFamily="49" charset="0"/>
              </a:rPr>
            </a:br>
            <a:endParaRPr lang="es-CO" dirty="0"/>
          </a:p>
        </p:txBody>
      </p:sp>
    </p:spTree>
    <p:extLst>
      <p:ext uri="{BB962C8B-B14F-4D97-AF65-F5344CB8AC3E}">
        <p14:creationId xmlns:p14="http://schemas.microsoft.com/office/powerpoint/2010/main" val="270832690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42814" t="10346" r="32102" b="9853"/>
          <a:stretch/>
        </p:blipFill>
        <p:spPr>
          <a:xfrm>
            <a:off x="1454366" y="1654448"/>
            <a:ext cx="1632887" cy="2922008"/>
          </a:xfrm>
          <a:prstGeom prst="rect">
            <a:avLst/>
          </a:prstGeom>
        </p:spPr>
      </p:pic>
      <p:sp>
        <p:nvSpPr>
          <p:cNvPr id="13" name="Título 1"/>
          <p:cNvSpPr>
            <a:spLocks noGrp="1"/>
          </p:cNvSpPr>
          <p:nvPr>
            <p:ph type="title"/>
          </p:nvPr>
        </p:nvSpPr>
        <p:spPr>
          <a:xfrm>
            <a:off x="822960" y="214953"/>
            <a:ext cx="7543800" cy="1088068"/>
          </a:xfrm>
        </p:spPr>
        <p:txBody>
          <a:bodyPr/>
          <a:lstStyle/>
          <a:p>
            <a:r>
              <a:rPr lang="es-ES" dirty="0" smtClean="0"/>
              <a:t>RETO 1: GOOGLE MAPS</a:t>
            </a:r>
            <a:endParaRPr lang="es-CO" dirty="0"/>
          </a:p>
        </p:txBody>
      </p:sp>
      <p:sp>
        <p:nvSpPr>
          <p:cNvPr id="14" name="Rectángulo 13"/>
          <p:cNvSpPr/>
          <p:nvPr/>
        </p:nvSpPr>
        <p:spPr>
          <a:xfrm>
            <a:off x="-12190057" y="-7891503"/>
            <a:ext cx="186577"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2" name="Imagen 1"/>
          <p:cNvPicPr>
            <a:picLocks noChangeAspect="1"/>
          </p:cNvPicPr>
          <p:nvPr/>
        </p:nvPicPr>
        <p:blipFill rotWithShape="1">
          <a:blip r:embed="rId3"/>
          <a:srcRect l="14169" t="27226" r="65750" b="7675"/>
          <a:stretch/>
        </p:blipFill>
        <p:spPr>
          <a:xfrm>
            <a:off x="4035523" y="1411108"/>
            <a:ext cx="1777702" cy="3241691"/>
          </a:xfrm>
          <a:prstGeom prst="rect">
            <a:avLst/>
          </a:prstGeom>
          <a:scene3d>
            <a:camera prst="perspectiveRight">
              <a:rot lat="0" lon="19799998" rev="0"/>
            </a:camera>
            <a:lightRig rig="threePt" dir="t"/>
          </a:scene3d>
        </p:spPr>
      </p:pic>
      <p:pic>
        <p:nvPicPr>
          <p:cNvPr id="1026" name="Picture 2" descr="Resultado de imagen para maps marker 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6111" y="2931790"/>
            <a:ext cx="224379" cy="344197"/>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1454366" y="3958704"/>
            <a:ext cx="1584176" cy="432048"/>
          </a:xfrm>
          <a:prstGeom prst="rect">
            <a:avLst/>
          </a:prstGeom>
          <a:solidFill>
            <a:srgbClr val="0F6FC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50" dirty="0" smtClean="0">
                <a:solidFill>
                  <a:schemeClr val="tx1"/>
                </a:solidFill>
              </a:rPr>
              <a:t>Usted está en </a:t>
            </a:r>
            <a:r>
              <a:rPr lang="es-ES" sz="1050" dirty="0" err="1" smtClean="0">
                <a:solidFill>
                  <a:schemeClr val="tx1"/>
                </a:solidFill>
              </a:rPr>
              <a:t>Univesidad</a:t>
            </a:r>
            <a:r>
              <a:rPr lang="es-ES" sz="1050" dirty="0" smtClean="0">
                <a:solidFill>
                  <a:schemeClr val="tx1"/>
                </a:solidFill>
              </a:rPr>
              <a:t> </a:t>
            </a:r>
            <a:r>
              <a:rPr lang="es-ES" sz="1050" dirty="0" err="1" smtClean="0">
                <a:solidFill>
                  <a:schemeClr val="tx1"/>
                </a:solidFill>
              </a:rPr>
              <a:t>Icesi</a:t>
            </a:r>
            <a:endParaRPr lang="es-CO" sz="1050" dirty="0">
              <a:solidFill>
                <a:schemeClr val="tx1"/>
              </a:solidFill>
            </a:endParaRPr>
          </a:p>
        </p:txBody>
      </p:sp>
      <p:sp>
        <p:nvSpPr>
          <p:cNvPr id="16" name="Elipse 15"/>
          <p:cNvSpPr/>
          <p:nvPr/>
        </p:nvSpPr>
        <p:spPr>
          <a:xfrm>
            <a:off x="2667965" y="1760415"/>
            <a:ext cx="288032" cy="288032"/>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solidFill>
                  <a:schemeClr val="tx1"/>
                </a:solidFill>
              </a:rPr>
              <a:t>+</a:t>
            </a:r>
            <a:endParaRPr lang="es-CO" dirty="0">
              <a:solidFill>
                <a:schemeClr val="tx1"/>
              </a:solidFill>
            </a:endParaRPr>
          </a:p>
        </p:txBody>
      </p:sp>
      <p:sp>
        <p:nvSpPr>
          <p:cNvPr id="3" name="Llamada rectangular 2"/>
          <p:cNvSpPr/>
          <p:nvPr/>
        </p:nvSpPr>
        <p:spPr>
          <a:xfrm>
            <a:off x="1944473" y="2250169"/>
            <a:ext cx="749658" cy="502271"/>
          </a:xfrm>
          <a:prstGeom prst="wedgeRectCallout">
            <a:avLst>
              <a:gd name="adj1" fmla="val -21511"/>
              <a:gd name="adj2" fmla="val 7666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500" dirty="0" smtClean="0">
                <a:solidFill>
                  <a:schemeClr val="bg1"/>
                </a:solidFill>
              </a:rPr>
              <a:t>Universidad </a:t>
            </a:r>
            <a:r>
              <a:rPr lang="es-ES" sz="500" dirty="0" err="1" smtClean="0">
                <a:solidFill>
                  <a:schemeClr val="bg1"/>
                </a:solidFill>
              </a:rPr>
              <a:t>Icesi</a:t>
            </a:r>
            <a:endParaRPr lang="es-ES" sz="500" dirty="0" smtClean="0">
              <a:solidFill>
                <a:schemeClr val="bg1"/>
              </a:solidFill>
            </a:endParaRPr>
          </a:p>
          <a:p>
            <a:pPr algn="ctr"/>
            <a:r>
              <a:rPr lang="es-ES" sz="500" dirty="0" smtClean="0">
                <a:solidFill>
                  <a:schemeClr val="bg1"/>
                </a:solidFill>
              </a:rPr>
              <a:t>Usted se encuentra a 500m del lugar</a:t>
            </a:r>
            <a:endParaRPr lang="es-CO" sz="500" dirty="0">
              <a:solidFill>
                <a:schemeClr val="bg1"/>
              </a:solidFill>
            </a:endParaRPr>
          </a:p>
        </p:txBody>
      </p:sp>
      <p:pic>
        <p:nvPicPr>
          <p:cNvPr id="17" name="Picture 4" descr="Resultado de imagen para maps marker person png"/>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177192" y="2923524"/>
            <a:ext cx="432048" cy="432048"/>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descr="D:\Usuarios\1143848922\Downloads\kisspng-feature-phone-smartphone-mobile-phone-accessories-black-border-mobile-phone-5a71a4107c60b5.3323878415173970085095.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5616" y="1303021"/>
            <a:ext cx="2166373" cy="3541458"/>
          </a:xfrm>
          <a:prstGeom prst="rect">
            <a:avLst/>
          </a:prstGeom>
          <a:noFill/>
          <a:ln>
            <a:noFill/>
          </a:ln>
          <a:extLst>
            <a:ext uri="{909E8E84-426E-40DD-AFC4-6F175D3DCCD1}">
              <a14:hiddenFill xmlns:a14="http://schemas.microsoft.com/office/drawing/2010/main">
                <a:solidFill>
                  <a:srgbClr val="FFFFFF"/>
                </a:solidFill>
              </a14:hiddenFill>
            </a:ext>
          </a:extLst>
        </p:spPr>
      </p:pic>
      <p:cxnSp>
        <p:nvCxnSpPr>
          <p:cNvPr id="23" name="Conector recto de flecha 22"/>
          <p:cNvCxnSpPr/>
          <p:nvPr/>
        </p:nvCxnSpPr>
        <p:spPr>
          <a:xfrm>
            <a:off x="5220072" y="4083918"/>
            <a:ext cx="6846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CuadroTexto 24"/>
          <p:cNvSpPr txBox="1"/>
          <p:nvPr/>
        </p:nvSpPr>
        <p:spPr>
          <a:xfrm>
            <a:off x="5907000" y="3874646"/>
            <a:ext cx="2232248" cy="600164"/>
          </a:xfrm>
          <a:prstGeom prst="rect">
            <a:avLst/>
          </a:prstGeom>
          <a:noFill/>
        </p:spPr>
        <p:txBody>
          <a:bodyPr wrap="square" rtlCol="0">
            <a:spAutoFit/>
          </a:bodyPr>
          <a:lstStyle/>
          <a:p>
            <a:r>
              <a:rPr lang="es-ES" sz="1100" dirty="0" smtClean="0"/>
              <a:t>Si se encuentra muy cerca al punto, el cajón de información le debe decir en dónde está.</a:t>
            </a:r>
            <a:endParaRPr lang="es-CO" sz="1100" dirty="0"/>
          </a:p>
        </p:txBody>
      </p:sp>
    </p:spTree>
    <p:extLst>
      <p:ext uri="{BB962C8B-B14F-4D97-AF65-F5344CB8AC3E}">
        <p14:creationId xmlns:p14="http://schemas.microsoft.com/office/powerpoint/2010/main" val="141614985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42814" t="10346" r="32102" b="9853"/>
          <a:stretch/>
        </p:blipFill>
        <p:spPr>
          <a:xfrm>
            <a:off x="1454366" y="1654448"/>
            <a:ext cx="1632887" cy="2922008"/>
          </a:xfrm>
          <a:prstGeom prst="rect">
            <a:avLst/>
          </a:prstGeom>
        </p:spPr>
      </p:pic>
      <p:sp>
        <p:nvSpPr>
          <p:cNvPr id="13" name="Título 1"/>
          <p:cNvSpPr>
            <a:spLocks noGrp="1"/>
          </p:cNvSpPr>
          <p:nvPr>
            <p:ph type="title"/>
          </p:nvPr>
        </p:nvSpPr>
        <p:spPr>
          <a:xfrm>
            <a:off x="822960" y="214953"/>
            <a:ext cx="7543800" cy="1088068"/>
          </a:xfrm>
        </p:spPr>
        <p:txBody>
          <a:bodyPr/>
          <a:lstStyle/>
          <a:p>
            <a:r>
              <a:rPr lang="es-ES" dirty="0" smtClean="0"/>
              <a:t>RETO 1: GOOGLE MAPS</a:t>
            </a:r>
            <a:endParaRPr lang="es-CO" dirty="0"/>
          </a:p>
        </p:txBody>
      </p:sp>
      <p:pic>
        <p:nvPicPr>
          <p:cNvPr id="5" name="Imagen 4"/>
          <p:cNvPicPr>
            <a:picLocks noChangeAspect="1"/>
          </p:cNvPicPr>
          <p:nvPr/>
        </p:nvPicPr>
        <p:blipFill rotWithShape="1">
          <a:blip r:embed="rId3"/>
          <a:srcRect l="14563" t="26200" r="65356" b="8001"/>
          <a:stretch/>
        </p:blipFill>
        <p:spPr>
          <a:xfrm>
            <a:off x="3869542" y="1519758"/>
            <a:ext cx="1658421" cy="3056698"/>
          </a:xfrm>
          <a:prstGeom prst="rect">
            <a:avLst/>
          </a:prstGeom>
          <a:scene3d>
            <a:camera prst="perspectiveRight">
              <a:rot lat="0" lon="19799994" rev="0"/>
            </a:camera>
            <a:lightRig rig="threePt" dir="t"/>
          </a:scene3d>
        </p:spPr>
      </p:pic>
      <p:sp>
        <p:nvSpPr>
          <p:cNvPr id="14" name="Rectángulo 13"/>
          <p:cNvSpPr/>
          <p:nvPr/>
        </p:nvSpPr>
        <p:spPr>
          <a:xfrm>
            <a:off x="-12190057" y="-7891503"/>
            <a:ext cx="186577"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6" name="Picture 2" descr="Resultado de imagen para maps marker 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6111" y="2931790"/>
            <a:ext cx="224379" cy="344197"/>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1454366" y="3958704"/>
            <a:ext cx="1584176" cy="432048"/>
          </a:xfrm>
          <a:prstGeom prst="rect">
            <a:avLst/>
          </a:prstGeom>
          <a:solidFill>
            <a:srgbClr val="0F6FC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50" dirty="0" smtClean="0">
                <a:solidFill>
                  <a:schemeClr val="tx1"/>
                </a:solidFill>
              </a:rPr>
              <a:t>Usted está en </a:t>
            </a:r>
            <a:r>
              <a:rPr lang="es-ES" sz="1050" dirty="0" err="1" smtClean="0">
                <a:solidFill>
                  <a:schemeClr val="tx1"/>
                </a:solidFill>
              </a:rPr>
              <a:t>Univesidad</a:t>
            </a:r>
            <a:r>
              <a:rPr lang="es-ES" sz="1050" dirty="0" smtClean="0">
                <a:solidFill>
                  <a:schemeClr val="tx1"/>
                </a:solidFill>
              </a:rPr>
              <a:t> </a:t>
            </a:r>
            <a:r>
              <a:rPr lang="es-ES" sz="1050" dirty="0" err="1" smtClean="0">
                <a:solidFill>
                  <a:schemeClr val="tx1"/>
                </a:solidFill>
              </a:rPr>
              <a:t>Icesi</a:t>
            </a:r>
            <a:endParaRPr lang="es-CO" sz="1050" dirty="0">
              <a:solidFill>
                <a:schemeClr val="tx1"/>
              </a:solidFill>
            </a:endParaRPr>
          </a:p>
        </p:txBody>
      </p:sp>
      <p:sp>
        <p:nvSpPr>
          <p:cNvPr id="16" name="Elipse 15"/>
          <p:cNvSpPr/>
          <p:nvPr/>
        </p:nvSpPr>
        <p:spPr>
          <a:xfrm>
            <a:off x="2667965" y="1760415"/>
            <a:ext cx="288032" cy="288032"/>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solidFill>
                  <a:schemeClr val="tx1"/>
                </a:solidFill>
              </a:rPr>
              <a:t>+</a:t>
            </a:r>
            <a:endParaRPr lang="es-CO" dirty="0">
              <a:solidFill>
                <a:schemeClr val="tx1"/>
              </a:solidFill>
            </a:endParaRPr>
          </a:p>
        </p:txBody>
      </p:sp>
      <p:sp>
        <p:nvSpPr>
          <p:cNvPr id="3" name="Llamada rectangular 2"/>
          <p:cNvSpPr/>
          <p:nvPr/>
        </p:nvSpPr>
        <p:spPr>
          <a:xfrm>
            <a:off x="2177192" y="2232371"/>
            <a:ext cx="749658" cy="502271"/>
          </a:xfrm>
          <a:prstGeom prst="wedgeRectCallout">
            <a:avLst>
              <a:gd name="adj1" fmla="val -21511"/>
              <a:gd name="adj2" fmla="val 7666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500" dirty="0" smtClean="0">
                <a:solidFill>
                  <a:schemeClr val="bg1"/>
                </a:solidFill>
              </a:rPr>
              <a:t>Usted se encuentra en Cl18 con Cr 122, Cali, Colombia</a:t>
            </a:r>
            <a:endParaRPr lang="es-CO" sz="500" dirty="0">
              <a:solidFill>
                <a:schemeClr val="bg1"/>
              </a:solidFill>
            </a:endParaRPr>
          </a:p>
        </p:txBody>
      </p:sp>
      <p:pic>
        <p:nvPicPr>
          <p:cNvPr id="17" name="Picture 4" descr="Resultado de imagen para maps marker person png"/>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177192" y="2923524"/>
            <a:ext cx="432048" cy="432048"/>
          </a:xfrm>
          <a:prstGeom prst="rect">
            <a:avLst/>
          </a:prstGeom>
          <a:noFill/>
          <a:extLst>
            <a:ext uri="{909E8E84-426E-40DD-AFC4-6F175D3DCCD1}">
              <a14:hiddenFill xmlns:a14="http://schemas.microsoft.com/office/drawing/2010/main">
                <a:solidFill>
                  <a:srgbClr val="FFFFFF"/>
                </a:solidFill>
              </a14:hiddenFill>
            </a:ext>
          </a:extLst>
        </p:spPr>
      </p:pic>
      <p:cxnSp>
        <p:nvCxnSpPr>
          <p:cNvPr id="23" name="Conector recto de flecha 22"/>
          <p:cNvCxnSpPr/>
          <p:nvPr/>
        </p:nvCxnSpPr>
        <p:spPr>
          <a:xfrm>
            <a:off x="5076056" y="2571750"/>
            <a:ext cx="6846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CuadroTexto 24"/>
          <p:cNvSpPr txBox="1"/>
          <p:nvPr/>
        </p:nvSpPr>
        <p:spPr>
          <a:xfrm>
            <a:off x="5760712" y="2421501"/>
            <a:ext cx="2232248" cy="769441"/>
          </a:xfrm>
          <a:prstGeom prst="rect">
            <a:avLst/>
          </a:prstGeom>
          <a:noFill/>
        </p:spPr>
        <p:txBody>
          <a:bodyPr wrap="square" rtlCol="0">
            <a:spAutoFit/>
          </a:bodyPr>
          <a:lstStyle/>
          <a:p>
            <a:r>
              <a:rPr lang="es-ES" sz="1100" dirty="0" smtClean="0"/>
              <a:t>Cuando de </a:t>
            </a:r>
            <a:r>
              <a:rPr lang="es-ES" sz="1100" dirty="0" err="1" smtClean="0"/>
              <a:t>click</a:t>
            </a:r>
            <a:r>
              <a:rPr lang="es-ES" sz="1100" dirty="0" smtClean="0"/>
              <a:t> en el marcador de la persona, puede ver la dirección en la que se encuentra.</a:t>
            </a:r>
            <a:endParaRPr lang="es-CO" sz="1100" dirty="0"/>
          </a:p>
        </p:txBody>
      </p:sp>
      <p:pic>
        <p:nvPicPr>
          <p:cNvPr id="19" name="Picture 6" descr="D:\Usuarios\1143848922\Downloads\kisspng-feature-phone-smartphone-mobile-phone-accessories-black-border-mobile-phone-5a71a4107c60b5.3323878415173970085095.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5616" y="1303021"/>
            <a:ext cx="2166373" cy="3541458"/>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15762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42814" t="10346" r="32102" b="9853"/>
          <a:stretch/>
        </p:blipFill>
        <p:spPr>
          <a:xfrm>
            <a:off x="1454366" y="1654448"/>
            <a:ext cx="1632887" cy="2922008"/>
          </a:xfrm>
          <a:prstGeom prst="rect">
            <a:avLst/>
          </a:prstGeom>
        </p:spPr>
      </p:pic>
      <p:sp>
        <p:nvSpPr>
          <p:cNvPr id="13" name="Título 1"/>
          <p:cNvSpPr>
            <a:spLocks noGrp="1"/>
          </p:cNvSpPr>
          <p:nvPr>
            <p:ph type="title"/>
          </p:nvPr>
        </p:nvSpPr>
        <p:spPr>
          <a:xfrm>
            <a:off x="822960" y="214953"/>
            <a:ext cx="7543800" cy="1088068"/>
          </a:xfrm>
        </p:spPr>
        <p:txBody>
          <a:bodyPr/>
          <a:lstStyle/>
          <a:p>
            <a:r>
              <a:rPr lang="es-ES" dirty="0" smtClean="0"/>
              <a:t>RETO 1: GOOGLE MAPS</a:t>
            </a:r>
            <a:endParaRPr lang="es-CO" dirty="0"/>
          </a:p>
        </p:txBody>
      </p:sp>
      <p:sp>
        <p:nvSpPr>
          <p:cNvPr id="14" name="Rectángulo 13"/>
          <p:cNvSpPr/>
          <p:nvPr/>
        </p:nvSpPr>
        <p:spPr>
          <a:xfrm>
            <a:off x="-12190057" y="-7891503"/>
            <a:ext cx="186577"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6" name="Picture 2" descr="Resultado de imagen para maps marker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6111" y="2931790"/>
            <a:ext cx="224379" cy="344197"/>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1454366" y="3958704"/>
            <a:ext cx="1584176" cy="432048"/>
          </a:xfrm>
          <a:prstGeom prst="rect">
            <a:avLst/>
          </a:prstGeom>
          <a:solidFill>
            <a:srgbClr val="0F6FC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50" dirty="0" smtClean="0">
                <a:solidFill>
                  <a:schemeClr val="tx1"/>
                </a:solidFill>
              </a:rPr>
              <a:t>Usted está en </a:t>
            </a:r>
            <a:r>
              <a:rPr lang="es-ES" sz="1050" dirty="0" err="1" smtClean="0">
                <a:solidFill>
                  <a:schemeClr val="tx1"/>
                </a:solidFill>
              </a:rPr>
              <a:t>Univesidad</a:t>
            </a:r>
            <a:r>
              <a:rPr lang="es-ES" sz="1050" dirty="0" smtClean="0">
                <a:solidFill>
                  <a:schemeClr val="tx1"/>
                </a:solidFill>
              </a:rPr>
              <a:t> </a:t>
            </a:r>
            <a:r>
              <a:rPr lang="es-ES" sz="1050" dirty="0" err="1" smtClean="0">
                <a:solidFill>
                  <a:schemeClr val="tx1"/>
                </a:solidFill>
              </a:rPr>
              <a:t>Icesi</a:t>
            </a:r>
            <a:endParaRPr lang="es-CO" sz="1050" dirty="0">
              <a:solidFill>
                <a:schemeClr val="tx1"/>
              </a:solidFill>
            </a:endParaRPr>
          </a:p>
        </p:txBody>
      </p:sp>
      <p:sp>
        <p:nvSpPr>
          <p:cNvPr id="16" name="Elipse 15"/>
          <p:cNvSpPr/>
          <p:nvPr/>
        </p:nvSpPr>
        <p:spPr>
          <a:xfrm>
            <a:off x="2667965" y="1760415"/>
            <a:ext cx="288032" cy="288032"/>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solidFill>
                  <a:schemeClr val="tx1"/>
                </a:solidFill>
              </a:rPr>
              <a:t>+</a:t>
            </a:r>
            <a:endParaRPr lang="es-CO" dirty="0">
              <a:solidFill>
                <a:schemeClr val="tx1"/>
              </a:solidFill>
            </a:endParaRPr>
          </a:p>
        </p:txBody>
      </p:sp>
      <p:sp>
        <p:nvSpPr>
          <p:cNvPr id="3" name="Llamada rectangular 2"/>
          <p:cNvSpPr/>
          <p:nvPr/>
        </p:nvSpPr>
        <p:spPr>
          <a:xfrm>
            <a:off x="2177192" y="2232371"/>
            <a:ext cx="749658" cy="502271"/>
          </a:xfrm>
          <a:prstGeom prst="wedgeRectCallout">
            <a:avLst>
              <a:gd name="adj1" fmla="val -21511"/>
              <a:gd name="adj2" fmla="val 7666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500" dirty="0" smtClean="0">
                <a:solidFill>
                  <a:schemeClr val="bg1"/>
                </a:solidFill>
              </a:rPr>
              <a:t>Usted se encuentra en Cl18 con Cr 122, Cali, Colombia</a:t>
            </a:r>
            <a:endParaRPr lang="es-CO" sz="500" dirty="0">
              <a:solidFill>
                <a:schemeClr val="bg1"/>
              </a:solidFill>
            </a:endParaRPr>
          </a:p>
        </p:txBody>
      </p:sp>
      <p:pic>
        <p:nvPicPr>
          <p:cNvPr id="17" name="Picture 4" descr="Resultado de imagen para maps marker person png"/>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177192" y="2923524"/>
            <a:ext cx="432048" cy="43204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6" descr="D:\Usuarios\1143848922\Downloads\kisspng-feature-phone-smartphone-mobile-phone-accessories-black-border-mobile-phone-5a71a4107c60b5.3323878415173970085095.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5616" y="1303021"/>
            <a:ext cx="2166373" cy="3541458"/>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 name="CuadroTexto 1"/>
          <p:cNvSpPr txBox="1"/>
          <p:nvPr/>
        </p:nvSpPr>
        <p:spPr>
          <a:xfrm>
            <a:off x="3409932" y="1760415"/>
            <a:ext cx="2874187" cy="1384995"/>
          </a:xfrm>
          <a:prstGeom prst="rect">
            <a:avLst/>
          </a:prstGeom>
          <a:noFill/>
        </p:spPr>
        <p:txBody>
          <a:bodyPr wrap="square" rtlCol="0">
            <a:spAutoFit/>
          </a:bodyPr>
          <a:lstStyle/>
          <a:p>
            <a:r>
              <a:rPr lang="es-ES" dirty="0" smtClean="0"/>
              <a:t>Deben implementarlo usando Google </a:t>
            </a:r>
            <a:r>
              <a:rPr lang="es-ES" dirty="0" err="1" smtClean="0"/>
              <a:t>Maps</a:t>
            </a:r>
            <a:r>
              <a:rPr lang="es-ES" dirty="0" smtClean="0"/>
              <a:t> SDK </a:t>
            </a:r>
            <a:r>
              <a:rPr lang="es-ES" dirty="0" err="1" smtClean="0"/>
              <a:t>for</a:t>
            </a:r>
            <a:r>
              <a:rPr lang="es-ES" dirty="0" smtClean="0"/>
              <a:t> Android</a:t>
            </a:r>
          </a:p>
          <a:p>
            <a:endParaRPr lang="es-ES" dirty="0"/>
          </a:p>
          <a:p>
            <a:r>
              <a:rPr lang="es-CO" dirty="0">
                <a:hlinkClick r:id="rId6"/>
              </a:rPr>
              <a:t>https://developers.google.com/maps/documentation/android-sdk/intro</a:t>
            </a:r>
            <a:endParaRPr lang="es-CO" dirty="0"/>
          </a:p>
        </p:txBody>
      </p:sp>
    </p:spTree>
    <p:extLst>
      <p:ext uri="{BB962C8B-B14F-4D97-AF65-F5344CB8AC3E}">
        <p14:creationId xmlns:p14="http://schemas.microsoft.com/office/powerpoint/2010/main" val="360254550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Lista de requerimientos	</a:t>
            </a:r>
            <a:endParaRPr lang="es-CO" dirty="0"/>
          </a:p>
        </p:txBody>
      </p:sp>
      <p:sp>
        <p:nvSpPr>
          <p:cNvPr id="3" name="Marcador de contenido 2"/>
          <p:cNvSpPr>
            <a:spLocks noGrp="1"/>
          </p:cNvSpPr>
          <p:nvPr>
            <p:ph idx="1"/>
          </p:nvPr>
        </p:nvSpPr>
        <p:spPr/>
        <p:txBody>
          <a:bodyPr>
            <a:normAutofit lnSpcReduction="10000"/>
          </a:bodyPr>
          <a:lstStyle/>
          <a:p>
            <a:r>
              <a:rPr lang="es-ES" dirty="0" smtClean="0"/>
              <a:t>1. Que el mapa siga mi rastro. </a:t>
            </a:r>
            <a:r>
              <a:rPr lang="es-ES" b="1" dirty="0" smtClean="0"/>
              <a:t>1 punto</a:t>
            </a:r>
          </a:p>
          <a:p>
            <a:r>
              <a:rPr lang="es-ES" dirty="0" smtClean="0"/>
              <a:t>2. La cámara del mapa siempre debe estar centrada en la posición del usuario. </a:t>
            </a:r>
            <a:r>
              <a:rPr lang="es-ES" b="1" dirty="0" smtClean="0"/>
              <a:t>0.5 puntos</a:t>
            </a:r>
            <a:r>
              <a:rPr lang="es-ES" dirty="0" smtClean="0"/>
              <a:t>.</a:t>
            </a:r>
            <a:endParaRPr lang="es-ES" b="1" dirty="0" smtClean="0"/>
          </a:p>
          <a:p>
            <a:r>
              <a:rPr lang="es-ES" dirty="0" smtClean="0"/>
              <a:t>3. Debe tener un botón que habilite la función de agregar marcadores de lugares. </a:t>
            </a:r>
            <a:r>
              <a:rPr lang="es-ES" b="1" dirty="0" smtClean="0"/>
              <a:t>0.5 puntos</a:t>
            </a:r>
            <a:r>
              <a:rPr lang="es-ES" dirty="0" smtClean="0"/>
              <a:t>.</a:t>
            </a:r>
            <a:endParaRPr lang="es-ES" b="1" dirty="0" smtClean="0"/>
          </a:p>
          <a:p>
            <a:r>
              <a:rPr lang="es-ES" dirty="0" smtClean="0"/>
              <a:t>4. Los marcadores que se agregan deben poderse nombrar. </a:t>
            </a:r>
            <a:r>
              <a:rPr lang="es-ES" b="1" dirty="0" smtClean="0"/>
              <a:t>0.5 puntos</a:t>
            </a:r>
            <a:r>
              <a:rPr lang="es-ES" dirty="0" smtClean="0"/>
              <a:t>.</a:t>
            </a:r>
            <a:endParaRPr lang="es-ES" b="1" dirty="0" smtClean="0"/>
          </a:p>
          <a:p>
            <a:r>
              <a:rPr lang="es-ES" dirty="0" smtClean="0"/>
              <a:t>5. El cajón inferior de la aplicación debe informar cuál es el marcador de lugar más cercano al usuario. Si se encuentra muy cerca, el cajón debe indicar que el usuario se encuentra en dicho lugar</a:t>
            </a:r>
            <a:r>
              <a:rPr lang="es-CO" dirty="0" smtClean="0"/>
              <a:t>. </a:t>
            </a:r>
            <a:r>
              <a:rPr lang="es-CO" b="1" dirty="0" smtClean="0"/>
              <a:t>1 punto</a:t>
            </a:r>
            <a:r>
              <a:rPr lang="es-CO" dirty="0" smtClean="0"/>
              <a:t>.</a:t>
            </a:r>
          </a:p>
          <a:p>
            <a:r>
              <a:rPr lang="es-ES" dirty="0" smtClean="0"/>
              <a:t>6. Dar </a:t>
            </a:r>
            <a:r>
              <a:rPr lang="es-ES" dirty="0" err="1" smtClean="0"/>
              <a:t>click</a:t>
            </a:r>
            <a:r>
              <a:rPr lang="es-ES" dirty="0" smtClean="0"/>
              <a:t> en un marcador de lugar debe informar a cuántos metros se encuentra el usuario de ese lugar. </a:t>
            </a:r>
            <a:r>
              <a:rPr lang="es-ES" b="1" dirty="0" smtClean="0"/>
              <a:t>0.5 puntos</a:t>
            </a:r>
            <a:r>
              <a:rPr lang="es-ES" dirty="0" smtClean="0"/>
              <a:t>.</a:t>
            </a:r>
          </a:p>
          <a:p>
            <a:r>
              <a:rPr lang="es-ES" dirty="0" smtClean="0"/>
              <a:t>7. Dar </a:t>
            </a:r>
            <a:r>
              <a:rPr lang="es-ES" dirty="0" err="1" smtClean="0"/>
              <a:t>click</a:t>
            </a:r>
            <a:r>
              <a:rPr lang="es-ES" dirty="0" smtClean="0"/>
              <a:t> en el lugar del usuario debe decir en qué dirección se encuentra ubicado (Ej.: Calle 18, Carrera 122…) </a:t>
            </a:r>
            <a:r>
              <a:rPr lang="es-ES" b="1" dirty="0" smtClean="0"/>
              <a:t>1 punto</a:t>
            </a:r>
            <a:r>
              <a:rPr lang="es-ES" dirty="0" smtClean="0"/>
              <a:t> .</a:t>
            </a:r>
          </a:p>
        </p:txBody>
      </p:sp>
    </p:spTree>
    <p:extLst>
      <p:ext uri="{BB962C8B-B14F-4D97-AF65-F5344CB8AC3E}">
        <p14:creationId xmlns:p14="http://schemas.microsoft.com/office/powerpoint/2010/main" val="4333092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dirty="0" smtClean="0"/>
              <a:t>Listeners</a:t>
            </a:r>
            <a:endParaRPr dirty="0"/>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dirty="0" smtClean="0"/>
              <a:t>Android</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63685"/>
            <a:ext cx="1944216" cy="608667"/>
          </a:xfrm>
          <a:prstGeom prst="rect">
            <a:avLst/>
          </a:prstGeom>
        </p:spPr>
      </p:pic>
    </p:spTree>
    <p:extLst>
      <p:ext uri="{BB962C8B-B14F-4D97-AF65-F5344CB8AC3E}">
        <p14:creationId xmlns:p14="http://schemas.microsoft.com/office/powerpoint/2010/main" val="38564074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Listeners</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3" name="CuadroTexto 2"/>
          <p:cNvSpPr txBox="1"/>
          <p:nvPr/>
        </p:nvSpPr>
        <p:spPr>
          <a:xfrm>
            <a:off x="1043608" y="1491630"/>
            <a:ext cx="5616624" cy="2893100"/>
          </a:xfrm>
          <a:prstGeom prst="rect">
            <a:avLst/>
          </a:prstGeom>
          <a:noFill/>
        </p:spPr>
        <p:txBody>
          <a:bodyPr wrap="square" rtlCol="0">
            <a:spAutoFit/>
          </a:bodyPr>
          <a:lstStyle/>
          <a:p>
            <a:r>
              <a:rPr lang="es-ES" dirty="0" smtClean="0"/>
              <a:t>GUI </a:t>
            </a:r>
            <a:r>
              <a:rPr lang="es-ES" dirty="0" err="1" smtClean="0"/>
              <a:t>Listeners</a:t>
            </a:r>
            <a:r>
              <a:rPr lang="es-CO" dirty="0" smtClean="0"/>
              <a:t>:</a:t>
            </a:r>
          </a:p>
          <a:p>
            <a:r>
              <a:rPr lang="es-ES" dirty="0"/>
              <a:t>	</a:t>
            </a:r>
            <a:r>
              <a:rPr lang="es-ES" dirty="0" smtClean="0"/>
              <a:t>Interrupciones del usuario</a:t>
            </a:r>
          </a:p>
          <a:p>
            <a:r>
              <a:rPr lang="es-ES" dirty="0"/>
              <a:t> </a:t>
            </a:r>
            <a:r>
              <a:rPr lang="es-ES" dirty="0" smtClean="0"/>
              <a:t>     </a:t>
            </a:r>
            <a:r>
              <a:rPr lang="es-ES" b="1" dirty="0" smtClean="0"/>
              <a:t>EJEMPLOS</a:t>
            </a:r>
          </a:p>
          <a:p>
            <a:r>
              <a:rPr lang="es-ES" dirty="0" smtClean="0"/>
              <a:t>	</a:t>
            </a:r>
            <a:r>
              <a:rPr lang="es-ES" dirty="0" smtClean="0">
                <a:solidFill>
                  <a:srgbClr val="0070C0"/>
                </a:solidFill>
              </a:rPr>
              <a:t>x</a:t>
            </a:r>
            <a:r>
              <a:rPr lang="es-ES" dirty="0" smtClean="0"/>
              <a:t> </a:t>
            </a:r>
            <a:r>
              <a:rPr lang="es-ES" dirty="0" err="1" smtClean="0"/>
              <a:t>onClickListener</a:t>
            </a:r>
            <a:endParaRPr lang="es-ES" dirty="0" smtClean="0"/>
          </a:p>
          <a:p>
            <a:r>
              <a:rPr lang="es-ES" dirty="0"/>
              <a:t>	</a:t>
            </a:r>
            <a:r>
              <a:rPr lang="es-ES" dirty="0" smtClean="0">
                <a:solidFill>
                  <a:srgbClr val="0070C0"/>
                </a:solidFill>
              </a:rPr>
              <a:t>x</a:t>
            </a:r>
            <a:r>
              <a:rPr lang="es-ES" dirty="0" smtClean="0"/>
              <a:t> </a:t>
            </a:r>
            <a:r>
              <a:rPr lang="es-ES" dirty="0" err="1" smtClean="0"/>
              <a:t>onItemClickListener</a:t>
            </a:r>
            <a:endParaRPr lang="es-ES" dirty="0"/>
          </a:p>
          <a:p>
            <a:r>
              <a:rPr lang="es-ES" dirty="0" smtClean="0"/>
              <a:t>	</a:t>
            </a:r>
            <a:r>
              <a:rPr lang="es-ES" dirty="0" smtClean="0">
                <a:solidFill>
                  <a:srgbClr val="0070C0"/>
                </a:solidFill>
              </a:rPr>
              <a:t>x</a:t>
            </a:r>
            <a:r>
              <a:rPr lang="es-ES" dirty="0" smtClean="0"/>
              <a:t> </a:t>
            </a:r>
            <a:r>
              <a:rPr lang="es-ES" dirty="0" err="1" smtClean="0"/>
              <a:t>onTouchListener</a:t>
            </a:r>
            <a:endParaRPr lang="es-ES" dirty="0" smtClean="0"/>
          </a:p>
          <a:p>
            <a:r>
              <a:rPr lang="es-ES" dirty="0"/>
              <a:t>	</a:t>
            </a:r>
            <a:r>
              <a:rPr lang="es-ES" dirty="0" smtClean="0">
                <a:solidFill>
                  <a:srgbClr val="0070C0"/>
                </a:solidFill>
              </a:rPr>
              <a:t>x</a:t>
            </a:r>
            <a:r>
              <a:rPr lang="es-ES" dirty="0" smtClean="0"/>
              <a:t> </a:t>
            </a:r>
            <a:r>
              <a:rPr lang="es-ES" dirty="0" err="1" smtClean="0"/>
              <a:t>onKeyListener</a:t>
            </a:r>
            <a:endParaRPr lang="es-ES" dirty="0" smtClean="0"/>
          </a:p>
          <a:p>
            <a:endParaRPr lang="es-ES" dirty="0"/>
          </a:p>
          <a:p>
            <a:r>
              <a:rPr lang="es-ES" dirty="0" err="1" smtClean="0"/>
              <a:t>System</a:t>
            </a:r>
            <a:r>
              <a:rPr lang="es-ES" dirty="0" smtClean="0"/>
              <a:t> </a:t>
            </a:r>
            <a:r>
              <a:rPr lang="es-ES" dirty="0" err="1" smtClean="0"/>
              <a:t>Listeners</a:t>
            </a:r>
            <a:r>
              <a:rPr lang="es-ES" dirty="0" smtClean="0"/>
              <a:t>:</a:t>
            </a:r>
          </a:p>
          <a:p>
            <a:r>
              <a:rPr lang="es-ES" dirty="0"/>
              <a:t>	</a:t>
            </a:r>
            <a:r>
              <a:rPr lang="es-ES" dirty="0" smtClean="0"/>
              <a:t>Interrupciones del sistema</a:t>
            </a:r>
          </a:p>
          <a:p>
            <a:r>
              <a:rPr lang="es-ES" dirty="0" smtClean="0"/>
              <a:t>      </a:t>
            </a:r>
            <a:r>
              <a:rPr lang="es-ES" b="1" dirty="0" smtClean="0"/>
              <a:t>EJEMPLOS</a:t>
            </a:r>
          </a:p>
          <a:p>
            <a:r>
              <a:rPr lang="es-ES" b="1" dirty="0"/>
              <a:t>	</a:t>
            </a:r>
            <a:r>
              <a:rPr lang="es-ES" dirty="0" smtClean="0">
                <a:solidFill>
                  <a:srgbClr val="0070C0"/>
                </a:solidFill>
              </a:rPr>
              <a:t>x</a:t>
            </a:r>
            <a:r>
              <a:rPr lang="es-ES" dirty="0" smtClean="0"/>
              <a:t> </a:t>
            </a:r>
            <a:r>
              <a:rPr lang="es-ES" dirty="0" err="1" smtClean="0"/>
              <a:t>onActivityResult</a:t>
            </a:r>
            <a:endParaRPr lang="es-ES" dirty="0" smtClean="0"/>
          </a:p>
          <a:p>
            <a:r>
              <a:rPr lang="es-ES" b="1" dirty="0"/>
              <a:t>	</a:t>
            </a:r>
            <a:r>
              <a:rPr lang="es-ES" dirty="0">
                <a:solidFill>
                  <a:srgbClr val="0070C0"/>
                </a:solidFill>
              </a:rPr>
              <a:t>x</a:t>
            </a:r>
            <a:r>
              <a:rPr lang="es-ES" dirty="0"/>
              <a:t> </a:t>
            </a:r>
            <a:r>
              <a:rPr lang="es-ES" dirty="0" err="1" smtClean="0"/>
              <a:t>onRequestPermissionsResult</a:t>
            </a:r>
            <a:endParaRPr lang="es-ES" b="1" dirty="0" smtClean="0"/>
          </a:p>
        </p:txBody>
      </p:sp>
    </p:spTree>
    <p:extLst>
      <p:ext uri="{BB962C8B-B14F-4D97-AF65-F5344CB8AC3E}">
        <p14:creationId xmlns:p14="http://schemas.microsoft.com/office/powerpoint/2010/main" val="21839677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smtClean="0"/>
              <a:t>Referenciación</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6" name="TextBox 15"/>
          <p:cNvSpPr txBox="1"/>
          <p:nvPr/>
        </p:nvSpPr>
        <p:spPr>
          <a:xfrm>
            <a:off x="3019357" y="2532784"/>
            <a:ext cx="6124643" cy="523220"/>
          </a:xfrm>
          <a:prstGeom prst="rect">
            <a:avLst/>
          </a:prstGeom>
          <a:noFill/>
        </p:spPr>
        <p:txBody>
          <a:bodyPr wrap="square" rtlCol="0">
            <a:spAutoFit/>
          </a:bodyPr>
          <a:lstStyle/>
          <a:p>
            <a:r>
              <a:rPr lang="en-US" sz="1600" b="1" dirty="0">
                <a:latin typeface="Consolas" panose="020B0609020204030204" pitchFamily="49" charset="0"/>
              </a:rPr>
              <a:t>Button</a:t>
            </a:r>
            <a:r>
              <a:rPr lang="en-US" sz="1600" dirty="0">
                <a:latin typeface="Consolas" panose="020B0609020204030204" pitchFamily="49" charset="0"/>
              </a:rPr>
              <a:t> </a:t>
            </a:r>
            <a:r>
              <a:rPr lang="en-US" sz="1600" dirty="0" err="1" smtClean="0">
                <a:latin typeface="Consolas" panose="020B0609020204030204" pitchFamily="49" charset="0"/>
              </a:rPr>
              <a:t>boton</a:t>
            </a:r>
            <a:r>
              <a:rPr lang="en-US" sz="1600" dirty="0" smtClean="0">
                <a:latin typeface="Consolas" panose="020B0609020204030204" pitchFamily="49" charset="0"/>
              </a:rPr>
              <a:t> = </a:t>
            </a:r>
            <a:r>
              <a:rPr lang="en-US" sz="1600" dirty="0">
                <a:latin typeface="Consolas" panose="020B0609020204030204" pitchFamily="49" charset="0"/>
              </a:rPr>
              <a:t>(Button) </a:t>
            </a:r>
            <a:r>
              <a:rPr lang="en-US" sz="1600" dirty="0" err="1" smtClean="0">
                <a:latin typeface="Consolas" panose="020B0609020204030204" pitchFamily="49" charset="0"/>
              </a:rPr>
              <a:t>findViewById</a:t>
            </a:r>
            <a:r>
              <a:rPr lang="en-US" sz="1600" dirty="0" smtClean="0">
                <a:latin typeface="Consolas" panose="020B0609020204030204" pitchFamily="49" charset="0"/>
              </a:rPr>
              <a:t>(</a:t>
            </a:r>
            <a:r>
              <a:rPr lang="en-US" sz="1600" dirty="0" err="1" smtClean="0">
                <a:latin typeface="Consolas" panose="020B0609020204030204" pitchFamily="49" charset="0"/>
              </a:rPr>
              <a:t>R.id.boton</a:t>
            </a:r>
            <a:r>
              <a:rPr lang="en-US" sz="1600" dirty="0" smtClean="0">
                <a:latin typeface="Consolas" panose="020B0609020204030204" pitchFamily="49" charset="0"/>
              </a:rPr>
              <a:t>);</a:t>
            </a:r>
            <a:endParaRPr lang="en-US" sz="1600" dirty="0">
              <a:latin typeface="Consolas" panose="020B0609020204030204" pitchFamily="49" charset="0"/>
            </a:endParaRPr>
          </a:p>
          <a:p>
            <a:endParaRPr lang="en-US" sz="1200" dirty="0">
              <a:latin typeface="Consolas" panose="020B0609020204030204" pitchFamily="49" charset="0"/>
            </a:endParaRPr>
          </a:p>
        </p:txBody>
      </p:sp>
      <p:sp>
        <p:nvSpPr>
          <p:cNvPr id="13" name="26 Rectángulo"/>
          <p:cNvSpPr/>
          <p:nvPr/>
        </p:nvSpPr>
        <p:spPr>
          <a:xfrm>
            <a:off x="1147150" y="1635646"/>
            <a:ext cx="1408626" cy="2497688"/>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n-US" sz="1100" dirty="0" smtClean="0">
              <a:solidFill>
                <a:schemeClr val="tx1"/>
              </a:solidFill>
            </a:endParaRPr>
          </a:p>
          <a:p>
            <a:endParaRPr lang="es-CO" dirty="0">
              <a:solidFill>
                <a:schemeClr val="tx1"/>
              </a:solidFill>
            </a:endParaRPr>
          </a:p>
          <a:p>
            <a:endParaRPr lang="es-CO" dirty="0">
              <a:solidFill>
                <a:schemeClr val="tx1"/>
              </a:solidFill>
            </a:endParaRPr>
          </a:p>
        </p:txBody>
      </p:sp>
      <p:sp>
        <p:nvSpPr>
          <p:cNvPr id="15" name="Rectangle 8"/>
          <p:cNvSpPr/>
          <p:nvPr/>
        </p:nvSpPr>
        <p:spPr>
          <a:xfrm>
            <a:off x="1275399" y="1915992"/>
            <a:ext cx="1152128" cy="43204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solidFill>
                  <a:schemeClr val="tx1"/>
                </a:solidFill>
              </a:rPr>
              <a:t>Click</a:t>
            </a:r>
            <a:r>
              <a:rPr lang="es-ES" dirty="0" smtClean="0">
                <a:solidFill>
                  <a:schemeClr val="tx1"/>
                </a:solidFill>
              </a:rPr>
              <a:t> me</a:t>
            </a:r>
            <a:endParaRPr lang="en-US" dirty="0">
              <a:solidFill>
                <a:schemeClr val="tx1"/>
              </a:solidFill>
            </a:endParaRPr>
          </a:p>
        </p:txBody>
      </p:sp>
      <p:pic>
        <p:nvPicPr>
          <p:cNvPr id="17" name="Picture 2" descr="Resultado de imagen para hand icon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8388" y="2193277"/>
            <a:ext cx="487388" cy="487388"/>
          </a:xfrm>
          <a:prstGeom prst="rect">
            <a:avLst/>
          </a:prstGeom>
          <a:noFill/>
          <a:scene3d>
            <a:camera prst="perspectiveAbove"/>
            <a:lightRig rig="threePt" dir="t"/>
          </a:scene3d>
          <a:extLst>
            <a:ext uri="{909E8E84-426E-40DD-AFC4-6F175D3DCCD1}">
              <a14:hiddenFill xmlns:a14="http://schemas.microsoft.com/office/drawing/2010/main">
                <a:solidFill>
                  <a:srgbClr val="FFFFFF"/>
                </a:solidFill>
              </a14:hiddenFill>
            </a:ext>
          </a:extLst>
        </p:spPr>
      </p:pic>
      <p:pic>
        <p:nvPicPr>
          <p:cNvPr id="18" name="Picture 6" descr="D:\Usuarios\1143848922\Downloads\kisspng-feature-phone-smartphone-mobile-phone-accessories-black-border-mobile-phone-5a71a4107c60b5.332387841517397008509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1351572"/>
            <a:ext cx="1875426" cy="306583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68574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OnClickListener</a:t>
            </a:r>
            <a:endParaRPr lang="en-US" dirty="0"/>
          </a:p>
        </p:txBody>
      </p:sp>
      <p:sp>
        <p:nvSpPr>
          <p:cNvPr id="4" name="26 Rectángulo"/>
          <p:cNvSpPr/>
          <p:nvPr/>
        </p:nvSpPr>
        <p:spPr>
          <a:xfrm>
            <a:off x="1147150" y="1635646"/>
            <a:ext cx="1408626" cy="2497688"/>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n-US" sz="1100" dirty="0" smtClean="0">
              <a:solidFill>
                <a:schemeClr val="tx1"/>
              </a:solidFill>
            </a:endParaRPr>
          </a:p>
          <a:p>
            <a:endParaRPr lang="es-CO" dirty="0">
              <a:solidFill>
                <a:schemeClr val="tx1"/>
              </a:solidFill>
            </a:endParaRPr>
          </a:p>
          <a:p>
            <a:endParaRPr lang="es-CO" dirty="0">
              <a:solidFill>
                <a:schemeClr val="tx1"/>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9" name="Rectangle 8"/>
          <p:cNvSpPr/>
          <p:nvPr/>
        </p:nvSpPr>
        <p:spPr>
          <a:xfrm>
            <a:off x="1275399" y="1915992"/>
            <a:ext cx="1152128" cy="43204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solidFill>
                  <a:schemeClr val="tx1"/>
                </a:solidFill>
              </a:rPr>
              <a:t>Click</a:t>
            </a:r>
            <a:r>
              <a:rPr lang="es-ES" dirty="0" smtClean="0">
                <a:solidFill>
                  <a:schemeClr val="tx1"/>
                </a:solidFill>
              </a:rPr>
              <a:t> me</a:t>
            </a:r>
            <a:endParaRPr lang="en-US" dirty="0">
              <a:solidFill>
                <a:schemeClr val="tx1"/>
              </a:solidFill>
            </a:endParaRPr>
          </a:p>
        </p:txBody>
      </p:sp>
      <p:pic>
        <p:nvPicPr>
          <p:cNvPr id="2050" name="Picture 2" descr="Resultado de imagen para hand icon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8388" y="2193277"/>
            <a:ext cx="487388" cy="487388"/>
          </a:xfrm>
          <a:prstGeom prst="rect">
            <a:avLst/>
          </a:prstGeom>
          <a:noFill/>
          <a:scene3d>
            <a:camera prst="perspectiveAbove"/>
            <a:lightRig rig="threePt" dir="t"/>
          </a:scene3d>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2992802" y="1607145"/>
            <a:ext cx="6124643" cy="1569660"/>
          </a:xfrm>
          <a:prstGeom prst="rect">
            <a:avLst/>
          </a:prstGeom>
          <a:noFill/>
        </p:spPr>
        <p:txBody>
          <a:bodyPr wrap="square" rtlCol="0">
            <a:spAutoFit/>
          </a:bodyPr>
          <a:lstStyle/>
          <a:p>
            <a:r>
              <a:rPr lang="en-US" sz="1200" b="1" dirty="0">
                <a:latin typeface="Consolas" panose="020B0609020204030204" pitchFamily="49" charset="0"/>
              </a:rPr>
              <a:t>Button</a:t>
            </a:r>
            <a:r>
              <a:rPr lang="en-US" sz="1200" dirty="0">
                <a:latin typeface="Consolas" panose="020B0609020204030204" pitchFamily="49" charset="0"/>
              </a:rPr>
              <a:t> </a:t>
            </a:r>
            <a:r>
              <a:rPr lang="en-US" sz="1200" dirty="0" err="1" smtClean="0">
                <a:latin typeface="Consolas" panose="020B0609020204030204" pitchFamily="49" charset="0"/>
              </a:rPr>
              <a:t>boton</a:t>
            </a:r>
            <a:r>
              <a:rPr lang="en-US" sz="1200" dirty="0" smtClean="0">
                <a:latin typeface="Consolas" panose="020B0609020204030204" pitchFamily="49" charset="0"/>
              </a:rPr>
              <a:t> = </a:t>
            </a:r>
            <a:r>
              <a:rPr lang="en-US" sz="1200" dirty="0">
                <a:latin typeface="Consolas" panose="020B0609020204030204" pitchFamily="49" charset="0"/>
              </a:rPr>
              <a:t>(Button) </a:t>
            </a:r>
            <a:r>
              <a:rPr lang="en-US" sz="1200" dirty="0" err="1" smtClean="0">
                <a:latin typeface="Consolas" panose="020B0609020204030204" pitchFamily="49" charset="0"/>
              </a:rPr>
              <a:t>findViewById</a:t>
            </a:r>
            <a:r>
              <a:rPr lang="en-US" sz="1200" dirty="0" smtClean="0">
                <a:latin typeface="Consolas" panose="020B0609020204030204" pitchFamily="49" charset="0"/>
              </a:rPr>
              <a:t>(</a:t>
            </a:r>
            <a:r>
              <a:rPr lang="en-US" sz="1200" dirty="0" err="1" smtClean="0">
                <a:latin typeface="Consolas" panose="020B0609020204030204" pitchFamily="49" charset="0"/>
              </a:rPr>
              <a:t>R.id.boton</a:t>
            </a:r>
            <a:r>
              <a:rPr lang="en-US" sz="1200" dirty="0" smtClean="0">
                <a:latin typeface="Consolas" panose="020B0609020204030204" pitchFamily="49" charset="0"/>
              </a:rPr>
              <a:t>);</a:t>
            </a:r>
            <a:endParaRPr lang="en-US" sz="1200" dirty="0">
              <a:latin typeface="Consolas" panose="020B0609020204030204" pitchFamily="49" charset="0"/>
            </a:endParaRPr>
          </a:p>
          <a:p>
            <a:endParaRPr lang="en-US" sz="1200" dirty="0">
              <a:latin typeface="Consolas" panose="020B0609020204030204" pitchFamily="49" charset="0"/>
            </a:endParaRPr>
          </a:p>
          <a:p>
            <a:r>
              <a:rPr lang="en-US" sz="1200" dirty="0" err="1" smtClean="0">
                <a:latin typeface="Consolas" panose="020B0609020204030204" pitchFamily="49" charset="0"/>
              </a:rPr>
              <a:t>boton.setOnClickListener</a:t>
            </a:r>
            <a:r>
              <a:rPr lang="en-US" sz="1200" dirty="0" smtClean="0">
                <a:latin typeface="Consolas" panose="020B0609020204030204" pitchFamily="49" charset="0"/>
              </a:rPr>
              <a:t>(new </a:t>
            </a:r>
            <a:r>
              <a:rPr lang="en-US" sz="1200" dirty="0" err="1">
                <a:latin typeface="Consolas" panose="020B0609020204030204" pitchFamily="49" charset="0"/>
              </a:rPr>
              <a:t>View.OnClickListener</a:t>
            </a:r>
            <a:r>
              <a:rPr lang="en-US" sz="1200" dirty="0">
                <a:latin typeface="Consolas" panose="020B0609020204030204" pitchFamily="49" charset="0"/>
              </a:rPr>
              <a:t>() {</a:t>
            </a:r>
          </a:p>
          <a:p>
            <a:r>
              <a:rPr lang="en-US" sz="1200" dirty="0">
                <a:latin typeface="Consolas" panose="020B0609020204030204" pitchFamily="49" charset="0"/>
              </a:rPr>
              <a:t>    @Override</a:t>
            </a:r>
          </a:p>
          <a:p>
            <a:r>
              <a:rPr lang="en-US" sz="1200" dirty="0">
                <a:latin typeface="Consolas" panose="020B0609020204030204" pitchFamily="49" charset="0"/>
              </a:rPr>
              <a:t>    public void </a:t>
            </a:r>
            <a:r>
              <a:rPr lang="en-US" sz="1200" dirty="0" err="1">
                <a:latin typeface="Consolas" panose="020B0609020204030204" pitchFamily="49" charset="0"/>
              </a:rPr>
              <a:t>onClick</a:t>
            </a:r>
            <a:r>
              <a:rPr lang="en-US" sz="1200" dirty="0">
                <a:latin typeface="Consolas" panose="020B0609020204030204" pitchFamily="49" charset="0"/>
              </a:rPr>
              <a:t>(View v) {</a:t>
            </a:r>
          </a:p>
          <a:p>
            <a:r>
              <a:rPr lang="en-US" sz="1200" i="1" dirty="0">
                <a:latin typeface="Consolas" panose="020B0609020204030204" pitchFamily="49" charset="0"/>
              </a:rPr>
              <a:t>        </a:t>
            </a:r>
            <a:r>
              <a:rPr lang="en-US" sz="1200" i="1" dirty="0" err="1" smtClean="0">
                <a:latin typeface="Consolas" panose="020B0609020204030204" pitchFamily="49" charset="0"/>
              </a:rPr>
              <a:t>accion</a:t>
            </a:r>
            <a:r>
              <a:rPr lang="en-US" sz="1200" i="1" dirty="0" smtClean="0">
                <a:latin typeface="Consolas" panose="020B0609020204030204" pitchFamily="49" charset="0"/>
              </a:rPr>
              <a:t>(v</a:t>
            </a:r>
            <a:r>
              <a:rPr lang="en-US" sz="1200" i="1" dirty="0">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a:t>
            </a:r>
          </a:p>
        </p:txBody>
      </p:sp>
      <p:sp>
        <p:nvSpPr>
          <p:cNvPr id="14" name="TextBox 13"/>
          <p:cNvSpPr txBox="1"/>
          <p:nvPr/>
        </p:nvSpPr>
        <p:spPr>
          <a:xfrm>
            <a:off x="4283968" y="3604818"/>
            <a:ext cx="2290604" cy="523220"/>
          </a:xfrm>
          <a:prstGeom prst="rect">
            <a:avLst/>
          </a:prstGeom>
          <a:noFill/>
          <a:ln>
            <a:solidFill>
              <a:schemeClr val="tx1"/>
            </a:solidFill>
          </a:ln>
        </p:spPr>
        <p:txBody>
          <a:bodyPr wrap="square" rtlCol="0">
            <a:spAutoFit/>
          </a:bodyPr>
          <a:lstStyle/>
          <a:p>
            <a:pPr algn="ctr"/>
            <a:r>
              <a:rPr lang="es-ES" dirty="0" smtClean="0"/>
              <a:t>Ejecuta el método acción cuando se toque el botón</a:t>
            </a:r>
            <a:endParaRPr lang="en-US" dirty="0"/>
          </a:p>
        </p:txBody>
      </p:sp>
      <p:sp>
        <p:nvSpPr>
          <p:cNvPr id="3" name="Rectángulo 2"/>
          <p:cNvSpPr/>
          <p:nvPr/>
        </p:nvSpPr>
        <p:spPr>
          <a:xfrm>
            <a:off x="3971062" y="3543262"/>
            <a:ext cx="312906" cy="646331"/>
          </a:xfrm>
          <a:prstGeom prst="rect">
            <a:avLst/>
          </a:prstGeom>
        </p:spPr>
        <p:txBody>
          <a:bodyPr wrap="none">
            <a:spAutoFit/>
          </a:bodyPr>
          <a:lstStyle/>
          <a:p>
            <a:r>
              <a:rPr lang="es-ES" sz="3600" dirty="0" smtClean="0"/>
              <a:t>!</a:t>
            </a:r>
            <a:endParaRPr lang="es-CO" sz="3600" dirty="0"/>
          </a:p>
        </p:txBody>
      </p:sp>
      <p:pic>
        <p:nvPicPr>
          <p:cNvPr id="13" name="Picture 6" descr="D:\Usuarios\1143848922\Downloads\kisspng-feature-phone-smartphone-mobile-phone-accessories-black-border-mobile-phone-5a71a4107c60b5.332387841517397008509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1351572"/>
            <a:ext cx="1875426" cy="306583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89951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OnTouchListener</a:t>
            </a:r>
            <a:endParaRPr lang="en-US" dirty="0"/>
          </a:p>
        </p:txBody>
      </p:sp>
      <p:sp>
        <p:nvSpPr>
          <p:cNvPr id="4" name="26 Rectángulo"/>
          <p:cNvSpPr/>
          <p:nvPr/>
        </p:nvSpPr>
        <p:spPr>
          <a:xfrm>
            <a:off x="1147149" y="1635646"/>
            <a:ext cx="1399685" cy="2497688"/>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n-US" sz="1100" dirty="0" smtClean="0">
              <a:solidFill>
                <a:schemeClr val="tx1"/>
              </a:solidFill>
            </a:endParaRPr>
          </a:p>
          <a:p>
            <a:endParaRPr lang="es-CO" dirty="0">
              <a:solidFill>
                <a:schemeClr val="tx1"/>
              </a:solidFill>
            </a:endParaRPr>
          </a:p>
          <a:p>
            <a:endParaRPr lang="es-CO" dirty="0">
              <a:solidFill>
                <a:schemeClr val="tx1"/>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9" name="Rectangle 8"/>
          <p:cNvSpPr/>
          <p:nvPr/>
        </p:nvSpPr>
        <p:spPr>
          <a:xfrm>
            <a:off x="1147149" y="1902219"/>
            <a:ext cx="1399685" cy="19442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p:cNvSpPr txBox="1"/>
          <p:nvPr/>
        </p:nvSpPr>
        <p:spPr>
          <a:xfrm>
            <a:off x="2992802" y="1419622"/>
            <a:ext cx="6124643" cy="3231654"/>
          </a:xfrm>
          <a:prstGeom prst="rect">
            <a:avLst/>
          </a:prstGeom>
          <a:noFill/>
        </p:spPr>
        <p:txBody>
          <a:bodyPr wrap="square" rtlCol="0">
            <a:spAutoFit/>
          </a:bodyPr>
          <a:lstStyle/>
          <a:p>
            <a:r>
              <a:rPr lang="en-US" sz="1200" b="1" dirty="0" err="1" smtClean="0">
                <a:latin typeface="Consolas" panose="020B0609020204030204" pitchFamily="49" charset="0"/>
              </a:rPr>
              <a:t>TextView</a:t>
            </a:r>
            <a:r>
              <a:rPr lang="en-US" sz="1200" dirty="0" smtClean="0">
                <a:latin typeface="Consolas" panose="020B0609020204030204" pitchFamily="49" charset="0"/>
              </a:rPr>
              <a:t> </a:t>
            </a:r>
            <a:r>
              <a:rPr lang="en-US" sz="1200" dirty="0" err="1" smtClean="0">
                <a:latin typeface="Consolas" panose="020B0609020204030204" pitchFamily="49" charset="0"/>
              </a:rPr>
              <a:t>miText</a:t>
            </a:r>
            <a:r>
              <a:rPr lang="en-US" sz="1200" dirty="0" smtClean="0">
                <a:latin typeface="Consolas" panose="020B0609020204030204" pitchFamily="49" charset="0"/>
              </a:rPr>
              <a:t> </a:t>
            </a:r>
            <a:r>
              <a:rPr lang="en-US" sz="1200" dirty="0">
                <a:latin typeface="Consolas" panose="020B0609020204030204" pitchFamily="49" charset="0"/>
              </a:rPr>
              <a:t>= (Button) </a:t>
            </a:r>
            <a:r>
              <a:rPr lang="en-US" sz="1200" dirty="0" err="1" smtClean="0">
                <a:latin typeface="Consolas" panose="020B0609020204030204" pitchFamily="49" charset="0"/>
              </a:rPr>
              <a:t>findViewById</a:t>
            </a:r>
            <a:r>
              <a:rPr lang="en-US" sz="1200" dirty="0" smtClean="0">
                <a:latin typeface="Consolas" panose="020B0609020204030204" pitchFamily="49" charset="0"/>
              </a:rPr>
              <a:t>(</a:t>
            </a:r>
            <a:r>
              <a:rPr lang="en-US" sz="1200" dirty="0" err="1" smtClean="0">
                <a:latin typeface="Consolas" panose="020B0609020204030204" pitchFamily="49" charset="0"/>
              </a:rPr>
              <a:t>R.id.miText</a:t>
            </a:r>
            <a:r>
              <a:rPr lang="en-US" sz="1200" dirty="0" smtClean="0">
                <a:latin typeface="Consolas" panose="020B0609020204030204" pitchFamily="49" charset="0"/>
              </a:rPr>
              <a:t>);</a:t>
            </a:r>
            <a:endParaRPr lang="en-US" sz="1200" dirty="0">
              <a:latin typeface="Consolas" panose="020B0609020204030204" pitchFamily="49" charset="0"/>
            </a:endParaRPr>
          </a:p>
          <a:p>
            <a:r>
              <a:rPr lang="en-US" sz="1200" dirty="0" err="1">
                <a:latin typeface="Consolas" panose="020B0609020204030204" pitchFamily="49" charset="0"/>
              </a:rPr>
              <a:t>miText</a:t>
            </a:r>
            <a:r>
              <a:rPr lang="en-US" sz="1200" dirty="0" err="1" smtClean="0">
                <a:latin typeface="Consolas" panose="020B0609020204030204" pitchFamily="49" charset="0"/>
              </a:rPr>
              <a:t>.setOnTouchListener</a:t>
            </a:r>
            <a:r>
              <a:rPr lang="en-US" sz="1200" dirty="0" smtClean="0">
                <a:latin typeface="Consolas" panose="020B0609020204030204" pitchFamily="49" charset="0"/>
              </a:rPr>
              <a:t>(new </a:t>
            </a:r>
            <a:r>
              <a:rPr lang="en-US" sz="1200" dirty="0" err="1">
                <a:latin typeface="Consolas" panose="020B0609020204030204" pitchFamily="49" charset="0"/>
              </a:rPr>
              <a:t>OnTouchListener</a:t>
            </a:r>
            <a:r>
              <a:rPr lang="en-US" sz="1200" dirty="0">
                <a:latin typeface="Consolas" panose="020B0609020204030204" pitchFamily="49" charset="0"/>
              </a:rPr>
              <a:t>() {</a:t>
            </a:r>
          </a:p>
          <a:p>
            <a:r>
              <a:rPr lang="en-US" sz="1200" dirty="0">
                <a:latin typeface="Consolas" panose="020B0609020204030204" pitchFamily="49" charset="0"/>
              </a:rPr>
              <a:t>    @Override</a:t>
            </a:r>
          </a:p>
          <a:p>
            <a:r>
              <a:rPr lang="en-US" sz="1200" dirty="0">
                <a:latin typeface="Consolas" panose="020B0609020204030204" pitchFamily="49" charset="0"/>
              </a:rPr>
              <a:t>    public </a:t>
            </a:r>
            <a:r>
              <a:rPr lang="en-US" sz="1200" dirty="0" err="1">
                <a:latin typeface="Consolas" panose="020B0609020204030204" pitchFamily="49" charset="0"/>
              </a:rPr>
              <a:t>boolean</a:t>
            </a:r>
            <a:r>
              <a:rPr lang="en-US" sz="1200" dirty="0">
                <a:latin typeface="Consolas" panose="020B0609020204030204" pitchFamily="49" charset="0"/>
              </a:rPr>
              <a:t> </a:t>
            </a:r>
            <a:r>
              <a:rPr lang="en-US" sz="1200" dirty="0" err="1">
                <a:latin typeface="Consolas" panose="020B0609020204030204" pitchFamily="49" charset="0"/>
              </a:rPr>
              <a:t>onTouch</a:t>
            </a:r>
            <a:r>
              <a:rPr lang="en-US" sz="1200" dirty="0">
                <a:latin typeface="Consolas" panose="020B0609020204030204" pitchFamily="49" charset="0"/>
              </a:rPr>
              <a:t>(View v, </a:t>
            </a:r>
            <a:r>
              <a:rPr lang="en-US" sz="1200" dirty="0" err="1">
                <a:latin typeface="Consolas" panose="020B0609020204030204" pitchFamily="49" charset="0"/>
              </a:rPr>
              <a:t>MotionEvent</a:t>
            </a:r>
            <a:r>
              <a:rPr lang="en-US" sz="1200" dirty="0">
                <a:latin typeface="Consolas" panose="020B0609020204030204" pitchFamily="49" charset="0"/>
              </a:rPr>
              <a:t> event) </a:t>
            </a:r>
            <a:r>
              <a:rPr lang="en-US" sz="1200" dirty="0" smtClean="0">
                <a:latin typeface="Consolas" panose="020B0609020204030204" pitchFamily="49" charset="0"/>
              </a:rPr>
              <a:t>{</a:t>
            </a:r>
          </a:p>
          <a:p>
            <a:r>
              <a:rPr lang="es-ES" sz="1200" dirty="0">
                <a:latin typeface="Consolas" panose="020B0609020204030204" pitchFamily="49" charset="0"/>
              </a:rPr>
              <a:t>	 </a:t>
            </a:r>
            <a:r>
              <a:rPr lang="es-ES" sz="1200" dirty="0" err="1">
                <a:latin typeface="Consolas" panose="020B0609020204030204" pitchFamily="49" charset="0"/>
              </a:rPr>
              <a:t>switch</a:t>
            </a:r>
            <a:r>
              <a:rPr lang="es-ES" sz="1200" dirty="0">
                <a:latin typeface="Consolas" panose="020B0609020204030204" pitchFamily="49" charset="0"/>
              </a:rPr>
              <a:t> (</a:t>
            </a:r>
            <a:r>
              <a:rPr lang="es-ES" sz="1200" dirty="0" err="1">
                <a:latin typeface="Consolas" panose="020B0609020204030204" pitchFamily="49" charset="0"/>
              </a:rPr>
              <a:t>event.getAction</a:t>
            </a:r>
            <a:r>
              <a:rPr lang="es-ES" sz="1200" dirty="0">
                <a:latin typeface="Consolas" panose="020B0609020204030204" pitchFamily="49" charset="0"/>
              </a:rPr>
              <a:t>()) {</a:t>
            </a:r>
          </a:p>
          <a:p>
            <a:r>
              <a:rPr lang="es-ES" sz="1200" dirty="0">
                <a:latin typeface="Consolas" panose="020B0609020204030204" pitchFamily="49" charset="0"/>
              </a:rPr>
              <a:t>            case </a:t>
            </a:r>
            <a:r>
              <a:rPr lang="es-ES" sz="1200" dirty="0" err="1">
                <a:latin typeface="Consolas" panose="020B0609020204030204" pitchFamily="49" charset="0"/>
              </a:rPr>
              <a:t>MotionEvent.</a:t>
            </a:r>
            <a:r>
              <a:rPr lang="es-ES" sz="1200" b="1" dirty="0" err="1">
                <a:latin typeface="Consolas" panose="020B0609020204030204" pitchFamily="49" charset="0"/>
              </a:rPr>
              <a:t>ACTION_DOWN</a:t>
            </a:r>
            <a:r>
              <a:rPr lang="es-ES" sz="1200" dirty="0" smtClean="0">
                <a:latin typeface="Consolas" panose="020B0609020204030204" pitchFamily="49" charset="0"/>
              </a:rPr>
              <a:t>:</a:t>
            </a:r>
          </a:p>
          <a:p>
            <a:endParaRPr lang="es-ES" sz="1200" dirty="0">
              <a:latin typeface="Consolas" panose="020B0609020204030204" pitchFamily="49" charset="0"/>
            </a:endParaRPr>
          </a:p>
          <a:p>
            <a:r>
              <a:rPr lang="es-ES" sz="1200" dirty="0" smtClean="0">
                <a:latin typeface="Consolas" panose="020B0609020204030204" pitchFamily="49" charset="0"/>
              </a:rPr>
              <a:t>	    </a:t>
            </a:r>
            <a:r>
              <a:rPr lang="es-ES" sz="1200" dirty="0" err="1" smtClean="0">
                <a:latin typeface="Consolas" panose="020B0609020204030204" pitchFamily="49" charset="0"/>
              </a:rPr>
              <a:t>return</a:t>
            </a:r>
            <a:r>
              <a:rPr lang="es-ES" sz="1200" dirty="0" smtClean="0">
                <a:latin typeface="Consolas" panose="020B0609020204030204" pitchFamily="49" charset="0"/>
              </a:rPr>
              <a:t> true;</a:t>
            </a:r>
            <a:endParaRPr lang="es-ES" sz="1200" dirty="0">
              <a:latin typeface="Consolas" panose="020B0609020204030204" pitchFamily="49" charset="0"/>
            </a:endParaRPr>
          </a:p>
          <a:p>
            <a:r>
              <a:rPr lang="es-ES" sz="1200" dirty="0">
                <a:latin typeface="Consolas" panose="020B0609020204030204" pitchFamily="49" charset="0"/>
              </a:rPr>
              <a:t>            case </a:t>
            </a:r>
            <a:r>
              <a:rPr lang="es-ES" sz="1200" dirty="0" err="1">
                <a:latin typeface="Consolas" panose="020B0609020204030204" pitchFamily="49" charset="0"/>
              </a:rPr>
              <a:t>MotionEvent.</a:t>
            </a:r>
            <a:r>
              <a:rPr lang="es-ES" sz="1200" b="1" dirty="0" err="1">
                <a:latin typeface="Consolas" panose="020B0609020204030204" pitchFamily="49" charset="0"/>
              </a:rPr>
              <a:t>ACTION_MOVE</a:t>
            </a:r>
            <a:r>
              <a:rPr lang="es-ES" sz="1200" dirty="0" smtClean="0">
                <a:latin typeface="Consolas" panose="020B0609020204030204" pitchFamily="49" charset="0"/>
              </a:rPr>
              <a:t>:</a:t>
            </a:r>
          </a:p>
          <a:p>
            <a:endParaRPr lang="es-ES" sz="1200" dirty="0">
              <a:latin typeface="Consolas" panose="020B0609020204030204" pitchFamily="49" charset="0"/>
            </a:endParaRPr>
          </a:p>
          <a:p>
            <a:r>
              <a:rPr lang="es-ES" sz="1200" dirty="0" smtClean="0">
                <a:latin typeface="Consolas" panose="020B0609020204030204" pitchFamily="49" charset="0"/>
              </a:rPr>
              <a:t>	    </a:t>
            </a:r>
            <a:r>
              <a:rPr lang="es-ES" sz="1200" dirty="0" err="1" smtClean="0">
                <a:latin typeface="Consolas" panose="020B0609020204030204" pitchFamily="49" charset="0"/>
              </a:rPr>
              <a:t>return</a:t>
            </a:r>
            <a:r>
              <a:rPr lang="es-ES" sz="1200" dirty="0" smtClean="0">
                <a:latin typeface="Consolas" panose="020B0609020204030204" pitchFamily="49" charset="0"/>
              </a:rPr>
              <a:t> true;</a:t>
            </a:r>
            <a:endParaRPr lang="es-ES" sz="1200" dirty="0">
              <a:latin typeface="Consolas" panose="020B0609020204030204" pitchFamily="49" charset="0"/>
            </a:endParaRPr>
          </a:p>
          <a:p>
            <a:r>
              <a:rPr lang="es-ES" sz="1200" dirty="0">
                <a:latin typeface="Consolas" panose="020B0609020204030204" pitchFamily="49" charset="0"/>
              </a:rPr>
              <a:t>            case </a:t>
            </a:r>
            <a:r>
              <a:rPr lang="es-ES" sz="1200" dirty="0" err="1">
                <a:latin typeface="Consolas" panose="020B0609020204030204" pitchFamily="49" charset="0"/>
              </a:rPr>
              <a:t>MotionEvent.</a:t>
            </a:r>
            <a:r>
              <a:rPr lang="es-ES" sz="1200" b="1" dirty="0" err="1">
                <a:latin typeface="Consolas" panose="020B0609020204030204" pitchFamily="49" charset="0"/>
              </a:rPr>
              <a:t>ACTION_UP</a:t>
            </a:r>
            <a:r>
              <a:rPr lang="es-ES" sz="1200" dirty="0" smtClean="0">
                <a:latin typeface="Consolas" panose="020B0609020204030204" pitchFamily="49" charset="0"/>
              </a:rPr>
              <a:t>:</a:t>
            </a:r>
          </a:p>
          <a:p>
            <a:endParaRPr lang="es-ES" sz="1200" dirty="0">
              <a:latin typeface="Consolas" panose="020B0609020204030204" pitchFamily="49" charset="0"/>
            </a:endParaRPr>
          </a:p>
          <a:p>
            <a:r>
              <a:rPr lang="es-ES" sz="1200" dirty="0" smtClean="0">
                <a:latin typeface="Consolas" panose="020B0609020204030204" pitchFamily="49" charset="0"/>
              </a:rPr>
              <a:t>	    </a:t>
            </a:r>
            <a:r>
              <a:rPr lang="es-ES" sz="1200" dirty="0" err="1" smtClean="0">
                <a:latin typeface="Consolas" panose="020B0609020204030204" pitchFamily="49" charset="0"/>
              </a:rPr>
              <a:t>return</a:t>
            </a:r>
            <a:r>
              <a:rPr lang="es-ES" sz="1200" dirty="0" smtClean="0">
                <a:latin typeface="Consolas" panose="020B0609020204030204" pitchFamily="49" charset="0"/>
              </a:rPr>
              <a:t> false;</a:t>
            </a:r>
            <a:endParaRPr lang="es-ES" sz="1200" dirty="0">
              <a:latin typeface="Consolas" panose="020B0609020204030204" pitchFamily="49" charset="0"/>
            </a:endParaRPr>
          </a:p>
          <a:p>
            <a:r>
              <a:rPr lang="es-ES" sz="1200" dirty="0">
                <a:latin typeface="Consolas" panose="020B0609020204030204" pitchFamily="49" charset="0"/>
              </a:rPr>
              <a:t>        } 	</a:t>
            </a:r>
            <a:endParaRPr lang="en-US" sz="1200" dirty="0">
              <a:latin typeface="Consolas" panose="020B0609020204030204" pitchFamily="49" charset="0"/>
            </a:endParaRPr>
          </a:p>
          <a:p>
            <a:r>
              <a:rPr lang="en-US" sz="1200" dirty="0">
                <a:latin typeface="Consolas" panose="020B0609020204030204" pitchFamily="49" charset="0"/>
              </a:rPr>
              <a:t> </a:t>
            </a:r>
            <a:r>
              <a:rPr lang="en-US" sz="1200" dirty="0" smtClean="0">
                <a:latin typeface="Consolas" panose="020B0609020204030204" pitchFamily="49" charset="0"/>
              </a:rPr>
              <a:t>   }</a:t>
            </a:r>
            <a:endParaRPr lang="en-US" sz="1200" dirty="0">
              <a:latin typeface="Consolas" panose="020B0609020204030204" pitchFamily="49" charset="0"/>
            </a:endParaRPr>
          </a:p>
          <a:p>
            <a:r>
              <a:rPr lang="en-US" sz="1200" dirty="0">
                <a:latin typeface="Consolas" panose="020B0609020204030204" pitchFamily="49" charset="0"/>
              </a:rPr>
              <a:t>});</a:t>
            </a:r>
          </a:p>
        </p:txBody>
      </p:sp>
      <p:sp>
        <p:nvSpPr>
          <p:cNvPr id="3" name="Flecha en U 2"/>
          <p:cNvSpPr/>
          <p:nvPr/>
        </p:nvSpPr>
        <p:spPr>
          <a:xfrm>
            <a:off x="1815600" y="2377321"/>
            <a:ext cx="504056" cy="648072"/>
          </a:xfrm>
          <a:prstGeom prst="uturnArrow">
            <a:avLst>
              <a:gd name="adj1" fmla="val 25000"/>
              <a:gd name="adj2" fmla="val 25000"/>
              <a:gd name="adj3" fmla="val 25000"/>
              <a:gd name="adj4" fmla="val 43750"/>
              <a:gd name="adj5" fmla="val 83940"/>
            </a:avLst>
          </a:prstGeom>
          <a:solidFill>
            <a:srgbClr val="00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pic>
        <p:nvPicPr>
          <p:cNvPr id="2050" name="Picture 2" descr="Resultado de imagen para hand icon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8451" y="2874327"/>
            <a:ext cx="487388" cy="487388"/>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D:\Usuarios\1143848922\Downloads\kisspng-feature-phone-smartphone-mobile-phone-accessories-black-border-mobile-phone-5a71a4107c60b5.332387841517397008509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1351572"/>
            <a:ext cx="1875426" cy="306583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15205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OnTouchListener</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6" name="TextBox 15"/>
          <p:cNvSpPr txBox="1"/>
          <p:nvPr/>
        </p:nvSpPr>
        <p:spPr>
          <a:xfrm>
            <a:off x="2992802" y="1419622"/>
            <a:ext cx="6124643" cy="2123658"/>
          </a:xfrm>
          <a:prstGeom prst="rect">
            <a:avLst/>
          </a:prstGeom>
          <a:noFill/>
        </p:spPr>
        <p:txBody>
          <a:bodyPr wrap="square" rtlCol="0">
            <a:spAutoFit/>
          </a:bodyPr>
          <a:lstStyle/>
          <a:p>
            <a:r>
              <a:rPr lang="es-ES" sz="1200" i="1" dirty="0" err="1" smtClean="0">
                <a:latin typeface="Consolas" panose="020B0609020204030204" pitchFamily="49" charset="0"/>
              </a:rPr>
              <a:t>MotionEvent.</a:t>
            </a:r>
            <a:r>
              <a:rPr lang="es-ES" sz="1200" b="1" i="1" dirty="0" err="1" smtClean="0">
                <a:latin typeface="Consolas" panose="020B0609020204030204" pitchFamily="49" charset="0"/>
              </a:rPr>
              <a:t>ACTION_DOWN</a:t>
            </a:r>
            <a:r>
              <a:rPr lang="es-ES" sz="1200" i="1" dirty="0" smtClean="0">
                <a:latin typeface="Consolas" panose="020B0609020204030204" pitchFamily="49" charset="0"/>
              </a:rPr>
              <a:t>:</a:t>
            </a:r>
          </a:p>
          <a:p>
            <a:r>
              <a:rPr lang="es-ES" sz="1200" dirty="0" smtClean="0">
                <a:latin typeface="Consolas" panose="020B0609020204030204" pitchFamily="49" charset="0"/>
              </a:rPr>
              <a:t>Ocurre cuando se toca el </a:t>
            </a:r>
            <a:r>
              <a:rPr lang="es-ES" sz="1200" dirty="0" err="1" smtClean="0">
                <a:latin typeface="Consolas" panose="020B0609020204030204" pitchFamily="49" charset="0"/>
              </a:rPr>
              <a:t>view</a:t>
            </a:r>
            <a:r>
              <a:rPr lang="es-ES" sz="1200" dirty="0" smtClean="0">
                <a:latin typeface="Consolas" panose="020B0609020204030204" pitchFamily="49" charset="0"/>
              </a:rPr>
              <a:t>.</a:t>
            </a:r>
          </a:p>
          <a:p>
            <a:endParaRPr lang="es-ES" sz="1200" dirty="0">
              <a:latin typeface="Consolas" panose="020B0609020204030204" pitchFamily="49" charset="0"/>
            </a:endParaRPr>
          </a:p>
          <a:p>
            <a:r>
              <a:rPr lang="es-ES" sz="1200" i="1" dirty="0" err="1" smtClean="0">
                <a:latin typeface="Consolas" panose="020B0609020204030204" pitchFamily="49" charset="0"/>
              </a:rPr>
              <a:t>MotionEvent.</a:t>
            </a:r>
            <a:r>
              <a:rPr lang="es-ES" sz="1200" b="1" i="1" dirty="0" err="1" smtClean="0">
                <a:latin typeface="Consolas" panose="020B0609020204030204" pitchFamily="49" charset="0"/>
              </a:rPr>
              <a:t>ACTION_MOVE</a:t>
            </a:r>
            <a:r>
              <a:rPr lang="es-ES" sz="1200" i="1" dirty="0" smtClean="0">
                <a:latin typeface="Consolas" panose="020B0609020204030204" pitchFamily="49" charset="0"/>
              </a:rPr>
              <a:t>:</a:t>
            </a:r>
          </a:p>
          <a:p>
            <a:r>
              <a:rPr lang="es-ES" sz="1200" dirty="0" smtClean="0">
                <a:latin typeface="Consolas" panose="020B0609020204030204" pitchFamily="49" charset="0"/>
              </a:rPr>
              <a:t>Ocurre cuando se arrastra el dedo luego de ser tocado el View</a:t>
            </a:r>
          </a:p>
          <a:p>
            <a:endParaRPr lang="es-ES" sz="1200" dirty="0">
              <a:latin typeface="Consolas" panose="020B0609020204030204" pitchFamily="49" charset="0"/>
            </a:endParaRPr>
          </a:p>
          <a:p>
            <a:r>
              <a:rPr lang="es-ES" sz="1200" i="1" dirty="0" err="1" smtClean="0">
                <a:latin typeface="Consolas" panose="020B0609020204030204" pitchFamily="49" charset="0"/>
              </a:rPr>
              <a:t>MotionEvent.</a:t>
            </a:r>
            <a:r>
              <a:rPr lang="es-ES" sz="1200" b="1" i="1" dirty="0" err="1" smtClean="0">
                <a:latin typeface="Consolas" panose="020B0609020204030204" pitchFamily="49" charset="0"/>
              </a:rPr>
              <a:t>ACTION_UP</a:t>
            </a:r>
            <a:r>
              <a:rPr lang="es-ES" sz="1200" i="1" dirty="0" smtClean="0">
                <a:latin typeface="Consolas" panose="020B0609020204030204" pitchFamily="49" charset="0"/>
              </a:rPr>
              <a:t>:</a:t>
            </a:r>
          </a:p>
          <a:p>
            <a:r>
              <a:rPr lang="es-ES" sz="1200" dirty="0">
                <a:latin typeface="Consolas" panose="020B0609020204030204" pitchFamily="49" charset="0"/>
              </a:rPr>
              <a:t>Ocurre cuando se </a:t>
            </a:r>
            <a:r>
              <a:rPr lang="es-ES" sz="1200" dirty="0" smtClean="0">
                <a:latin typeface="Consolas" panose="020B0609020204030204" pitchFamily="49" charset="0"/>
              </a:rPr>
              <a:t>levanta el dedo y se deja de tocar el </a:t>
            </a:r>
            <a:r>
              <a:rPr lang="es-ES" sz="1200" dirty="0" err="1" smtClean="0">
                <a:latin typeface="Consolas" panose="020B0609020204030204" pitchFamily="49" charset="0"/>
              </a:rPr>
              <a:t>view</a:t>
            </a:r>
            <a:endParaRPr lang="es-ES" sz="1200" dirty="0" smtClean="0">
              <a:latin typeface="Consolas" panose="020B0609020204030204" pitchFamily="49" charset="0"/>
            </a:endParaRPr>
          </a:p>
          <a:p>
            <a:endParaRPr lang="es-ES" sz="1200" dirty="0">
              <a:latin typeface="Consolas" panose="020B0609020204030204" pitchFamily="49" charset="0"/>
            </a:endParaRPr>
          </a:p>
          <a:p>
            <a:endParaRPr lang="es-ES" sz="1200" dirty="0" smtClean="0">
              <a:latin typeface="Consolas" panose="020B0609020204030204" pitchFamily="49" charset="0"/>
            </a:endParaRPr>
          </a:p>
          <a:p>
            <a:endParaRPr lang="es-ES" sz="1200" dirty="0" smtClean="0">
              <a:latin typeface="Consolas" panose="020B0609020204030204" pitchFamily="49" charset="0"/>
            </a:endParaRPr>
          </a:p>
        </p:txBody>
      </p:sp>
      <p:sp>
        <p:nvSpPr>
          <p:cNvPr id="15" name="26 Rectángulo"/>
          <p:cNvSpPr/>
          <p:nvPr/>
        </p:nvSpPr>
        <p:spPr>
          <a:xfrm>
            <a:off x="1147149" y="1635646"/>
            <a:ext cx="1399685" cy="2497688"/>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n-US" sz="1100" dirty="0" smtClean="0">
              <a:solidFill>
                <a:schemeClr val="tx1"/>
              </a:solidFill>
            </a:endParaRPr>
          </a:p>
          <a:p>
            <a:endParaRPr lang="es-CO" dirty="0">
              <a:solidFill>
                <a:schemeClr val="tx1"/>
              </a:solidFill>
            </a:endParaRPr>
          </a:p>
          <a:p>
            <a:endParaRPr lang="es-CO" dirty="0">
              <a:solidFill>
                <a:schemeClr val="tx1"/>
              </a:solidFill>
            </a:endParaRPr>
          </a:p>
        </p:txBody>
      </p:sp>
      <p:sp>
        <p:nvSpPr>
          <p:cNvPr id="17" name="Rectangle 8"/>
          <p:cNvSpPr/>
          <p:nvPr/>
        </p:nvSpPr>
        <p:spPr>
          <a:xfrm>
            <a:off x="1147149" y="1902219"/>
            <a:ext cx="1399685" cy="19442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lecha en U 17"/>
          <p:cNvSpPr/>
          <p:nvPr/>
        </p:nvSpPr>
        <p:spPr>
          <a:xfrm>
            <a:off x="1815600" y="2377321"/>
            <a:ext cx="504056" cy="648072"/>
          </a:xfrm>
          <a:prstGeom prst="uturnArrow">
            <a:avLst>
              <a:gd name="adj1" fmla="val 25000"/>
              <a:gd name="adj2" fmla="val 25000"/>
              <a:gd name="adj3" fmla="val 25000"/>
              <a:gd name="adj4" fmla="val 43750"/>
              <a:gd name="adj5" fmla="val 83940"/>
            </a:avLst>
          </a:prstGeom>
          <a:solidFill>
            <a:srgbClr val="00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pic>
        <p:nvPicPr>
          <p:cNvPr id="19" name="Picture 2" descr="Resultado de imagen para hand icon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8451" y="2874327"/>
            <a:ext cx="487388" cy="487388"/>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6" descr="D:\Usuarios\1143848922\Downloads\kisspng-feature-phone-smartphone-mobile-phone-accessories-black-border-mobile-phone-5a71a4107c60b5.332387841517397008509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1351572"/>
            <a:ext cx="1875426" cy="306583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8652046"/>
      </p:ext>
    </p:extLst>
  </p:cSld>
  <p:clrMapOvr>
    <a:masterClrMapping/>
  </p:clrMapOvr>
  <p:timing>
    <p:tnLst>
      <p:par>
        <p:cTn id="1" dur="indefinite" restart="never" nodeType="tmRoot"/>
      </p:par>
    </p:tnLst>
  </p:timing>
</p:sld>
</file>

<file path=ppt/theme/theme1.xml><?xml version="1.0" encoding="utf-8"?>
<a:theme xmlns:a="http://schemas.openxmlformats.org/drawingml/2006/main" name="UAO-Theme">
  <a:themeElements>
    <a:clrScheme name="Azul">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UAO-Theme" id="{20182190-A49B-4539-8B8D-99DAED61407D}" vid="{177BBD3A-124E-465B-8A36-CCB2FD2F6C2A}"/>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UAO-Theme</Template>
  <TotalTime>6695</TotalTime>
  <Words>1239</Words>
  <Application>Microsoft Office PowerPoint</Application>
  <PresentationFormat>Presentación en pantalla (16:9)</PresentationFormat>
  <Paragraphs>305</Paragraphs>
  <Slides>33</Slides>
  <Notes>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33</vt:i4>
      </vt:variant>
    </vt:vector>
  </HeadingPairs>
  <TitlesOfParts>
    <vt:vector size="39" baseType="lpstr">
      <vt:lpstr>Arial</vt:lpstr>
      <vt:lpstr>Calibri</vt:lpstr>
      <vt:lpstr>Calibri Light</vt:lpstr>
      <vt:lpstr>Consolas</vt:lpstr>
      <vt:lpstr>Courier New</vt:lpstr>
      <vt:lpstr>UAO-Theme</vt:lpstr>
      <vt:lpstr>Aplicaciones Móviles</vt:lpstr>
      <vt:lpstr>Referenciar Views</vt:lpstr>
      <vt:lpstr>Referenciar Views</vt:lpstr>
      <vt:lpstr>Listeners</vt:lpstr>
      <vt:lpstr>Listeners</vt:lpstr>
      <vt:lpstr>Referenciación</vt:lpstr>
      <vt:lpstr>OnClickListener</vt:lpstr>
      <vt:lpstr>OnTouchListener</vt:lpstr>
      <vt:lpstr>OnTouchListener</vt:lpstr>
      <vt:lpstr>OnTouchListener</vt:lpstr>
      <vt:lpstr>Intents</vt:lpstr>
      <vt:lpstr>Intent</vt:lpstr>
      <vt:lpstr>Intent</vt:lpstr>
      <vt:lpstr>Intent</vt:lpstr>
      <vt:lpstr>Intent</vt:lpstr>
      <vt:lpstr>Intents + callbacks</vt:lpstr>
      <vt:lpstr>Intent</vt:lpstr>
      <vt:lpstr>Intent</vt:lpstr>
      <vt:lpstr>Intent</vt:lpstr>
      <vt:lpstr>Intent</vt:lpstr>
      <vt:lpstr>Intent</vt:lpstr>
      <vt:lpstr>Intent</vt:lpstr>
      <vt:lpstr>Intent</vt:lpstr>
      <vt:lpstr>Intent</vt:lpstr>
      <vt:lpstr>Intent</vt:lpstr>
      <vt:lpstr>ACTIVIDAD EN CLASE</vt:lpstr>
      <vt:lpstr>RETO 1</vt:lpstr>
      <vt:lpstr>RETO 1: GOOGLE MAPS</vt:lpstr>
      <vt:lpstr>RETO 1: GOOGLE MAPS</vt:lpstr>
      <vt:lpstr>RETO 1: GOOGLE MAPS</vt:lpstr>
      <vt:lpstr>RETO 1: GOOGLE MAPS</vt:lpstr>
      <vt:lpstr>RETO 1: GOOGLE MAPS</vt:lpstr>
      <vt:lpstr>Lista de requerimientos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Aplicaciones Móviles</dc:title>
  <dc:creator>Domiciano Rﭑηcφη</dc:creator>
  <cp:lastModifiedBy>Domiciano Rincon Nino</cp:lastModifiedBy>
  <cp:revision>104</cp:revision>
  <dcterms:modified xsi:type="dcterms:W3CDTF">2019-09-02T15:28:34Z</dcterms:modified>
</cp:coreProperties>
</file>